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 bookmarkIdSeed="3">
  <p:sldMasterIdLst>
    <p:sldMasterId id="2147483648" r:id="rId1"/>
    <p:sldMasterId id="2147483672" r:id="rId2"/>
  </p:sldMasterIdLst>
  <p:notesMasterIdLst>
    <p:notesMasterId r:id="rId24"/>
  </p:notesMasterIdLst>
  <p:handoutMasterIdLst>
    <p:handoutMasterId r:id="rId25"/>
  </p:handoutMasterIdLst>
  <p:sldIdLst>
    <p:sldId id="256" r:id="rId3"/>
    <p:sldId id="316" r:id="rId4"/>
    <p:sldId id="431" r:id="rId5"/>
    <p:sldId id="432" r:id="rId6"/>
    <p:sldId id="433" r:id="rId7"/>
    <p:sldId id="434" r:id="rId8"/>
    <p:sldId id="435" r:id="rId9"/>
    <p:sldId id="436" r:id="rId10"/>
    <p:sldId id="437" r:id="rId11"/>
    <p:sldId id="445" r:id="rId12"/>
    <p:sldId id="446" r:id="rId13"/>
    <p:sldId id="447" r:id="rId14"/>
    <p:sldId id="448" r:id="rId15"/>
    <p:sldId id="459" r:id="rId16"/>
    <p:sldId id="455" r:id="rId17"/>
    <p:sldId id="450" r:id="rId18"/>
    <p:sldId id="451" r:id="rId19"/>
    <p:sldId id="452" r:id="rId20"/>
    <p:sldId id="453" r:id="rId21"/>
    <p:sldId id="457" r:id="rId22"/>
    <p:sldId id="449" r:id="rId23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4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4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4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4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69">
          <p15:clr>
            <a:srgbClr val="A4A3A4"/>
          </p15:clr>
        </p15:guide>
        <p15:guide id="2" pos="5712">
          <p15:clr>
            <a:srgbClr val="A4A3A4"/>
          </p15:clr>
        </p15:guide>
        <p15:guide id="3" pos="3881">
          <p15:clr>
            <a:srgbClr val="A4A3A4"/>
          </p15:clr>
        </p15:guide>
        <p15:guide id="4" pos="13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9A89F"/>
    <a:srgbClr val="AEA6A4"/>
    <a:srgbClr val="0000FF"/>
    <a:srgbClr val="8F8685"/>
    <a:srgbClr val="847573"/>
    <a:srgbClr val="66FF66"/>
    <a:srgbClr val="817776"/>
    <a:srgbClr val="665C5B"/>
    <a:srgbClr val="6A5B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426" autoAdjust="0"/>
    <p:restoredTop sz="94707" autoAdjust="0"/>
  </p:normalViewPr>
  <p:slideViewPr>
    <p:cSldViewPr snapToGrid="0">
      <p:cViewPr varScale="1">
        <p:scale>
          <a:sx n="71" d="100"/>
          <a:sy n="71" d="100"/>
        </p:scale>
        <p:origin x="1200" y="66"/>
      </p:cViewPr>
      <p:guideLst>
        <p:guide orient="horz" pos="1169"/>
        <p:guide pos="5712"/>
        <p:guide pos="3881"/>
        <p:guide pos="13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3" d="100"/>
          <a:sy n="83" d="100"/>
        </p:scale>
        <p:origin x="-3108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92D381-BC35-42A3-9779-82D8096CAB6E}" type="datetimeFigureOut">
              <a:rPr lang="fr-FR" smtClean="0"/>
              <a:pPr/>
              <a:t>17/08/2023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8AB72B-9D73-4B79-A279-21CB7D78CB1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704499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fr-FR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24392AB-BA94-4E89-A2B6-4BCE66B2C5D9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47221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4" charset="0"/>
        <a:ea typeface="ＭＳ Ｐゴシック" pitchFamily="4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4" charset="0"/>
        <a:ea typeface="ＭＳ Ｐゴシック" pitchFamily="4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4" charset="0"/>
        <a:ea typeface="ＭＳ Ｐゴシック" pitchFamily="4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4" charset="0"/>
        <a:ea typeface="ＭＳ Ｐゴシック" pitchFamily="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0" y="2071688"/>
            <a:ext cx="5459413" cy="1568450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0" y="3892550"/>
            <a:ext cx="5461000" cy="1690688"/>
          </a:xfrm>
        </p:spPr>
        <p:txBody>
          <a:bodyPr/>
          <a:lstStyle>
            <a:lvl1pPr marL="0" indent="0">
              <a:buFont typeface="Wingdings 2" pitchFamily="4" charset="2"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29000" y="6132513"/>
            <a:ext cx="2286000" cy="3444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>
          <a:xfrm>
            <a:off x="1524000" y="6453188"/>
            <a:ext cx="6756400" cy="2682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direction ou services                         &lt;pied de page&gt;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fr-FR"/>
              <a:t>page </a:t>
            </a:r>
            <a:fld id="{B571AE18-A13B-4231-8736-5FF4647272CB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973888" y="146050"/>
            <a:ext cx="1917700" cy="5967413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219200" y="146050"/>
            <a:ext cx="5602288" cy="5967413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fr-FR"/>
              <a:t>page </a:t>
            </a:r>
            <a:fld id="{0BB82F06-C62A-4B62-A3E4-00CCFA5212D0}" type="slidenum">
              <a:rPr lang="fr-FR"/>
              <a:pPr/>
              <a:t>‹N°›</a:t>
            </a:fld>
            <a:endParaRPr lang="fr-FR"/>
          </a:p>
        </p:txBody>
      </p:sp>
      <p:sp>
        <p:nvSpPr>
          <p:cNvPr id="6" name="Espace réservé du pied de pag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90675" y="6453188"/>
            <a:ext cx="6561138" cy="268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>
              <a:defRPr sz="1200" b="1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direction ou services                         &lt;pied de page&gt;</a:t>
            </a:r>
            <a:endParaRPr lang="fr-FR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fr-FR"/>
              <a:t>page </a:t>
            </a:r>
            <a:fld id="{B9712F7E-3277-423D-AF0F-E70819C92C1E}" type="slidenum">
              <a:rPr lang="fr-FR"/>
              <a:pPr/>
              <a:t>‹N°›</a:t>
            </a:fld>
            <a:endParaRPr lang="fr-FR"/>
          </a:p>
        </p:txBody>
      </p:sp>
      <p:sp>
        <p:nvSpPr>
          <p:cNvPr id="6" name="Espace réservé du pied de pag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90675" y="6453188"/>
            <a:ext cx="6561138" cy="268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>
              <a:defRPr sz="1200" b="1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direction ou services                         &lt;pied de page&gt;</a:t>
            </a:r>
            <a:endParaRPr lang="fr-FR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fr-FR"/>
              <a:t>page </a:t>
            </a:r>
            <a:fld id="{0BA43951-F1BF-43DD-9ECC-B11C93E91A43}" type="slidenum">
              <a:rPr lang="fr-FR"/>
              <a:pPr/>
              <a:t>‹N°›</a:t>
            </a:fld>
            <a:endParaRPr lang="fr-FR"/>
          </a:p>
        </p:txBody>
      </p:sp>
      <p:sp>
        <p:nvSpPr>
          <p:cNvPr id="6" name="Espace réservé du pied de pag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90675" y="6453188"/>
            <a:ext cx="6561138" cy="268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>
              <a:defRPr sz="1200" b="1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direction ou services                         &lt;pied de page&gt;</a:t>
            </a:r>
            <a:endParaRPr lang="fr-FR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fr-FR"/>
              <a:t>page </a:t>
            </a:r>
            <a:fld id="{08A1786E-D960-48F7-836D-B5D7A47D5E18}" type="slidenum">
              <a:rPr lang="fr-FR"/>
              <a:pPr/>
              <a:t>‹N°›</a:t>
            </a:fld>
            <a:endParaRPr lang="fr-FR"/>
          </a:p>
        </p:txBody>
      </p:sp>
      <p:sp>
        <p:nvSpPr>
          <p:cNvPr id="6" name="Espace réservé du pied de pag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90675" y="6453188"/>
            <a:ext cx="6561138" cy="268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>
              <a:defRPr sz="1200" b="1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direction ou services                         &lt;pied de page&gt;</a:t>
            </a:r>
            <a:endParaRPr lang="fr-FR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219200" y="1617663"/>
            <a:ext cx="37592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30800" y="1617663"/>
            <a:ext cx="3760788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fr-FR"/>
              <a:t>page </a:t>
            </a:r>
            <a:fld id="{D58AC4FD-561B-4798-B60D-8F866A67FD4E}" type="slidenum">
              <a:rPr lang="fr-FR"/>
              <a:pPr/>
              <a:t>‹N°›</a:t>
            </a:fld>
            <a:endParaRPr lang="fr-FR"/>
          </a:p>
        </p:txBody>
      </p:sp>
      <p:sp>
        <p:nvSpPr>
          <p:cNvPr id="7" name="Espace réservé du pied de pag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90675" y="6453188"/>
            <a:ext cx="6561138" cy="268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>
              <a:defRPr sz="1200" b="1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direction ou services                         &lt;pied de page&gt;</a:t>
            </a:r>
            <a:endParaRPr lang="fr-FR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fr-FR"/>
              <a:t>page </a:t>
            </a:r>
            <a:fld id="{3FF3E072-4547-4464-8084-E4F04D72F803}" type="slidenum">
              <a:rPr lang="fr-FR"/>
              <a:pPr/>
              <a:t>‹N°›</a:t>
            </a:fld>
            <a:endParaRPr lang="fr-FR"/>
          </a:p>
        </p:txBody>
      </p:sp>
      <p:sp>
        <p:nvSpPr>
          <p:cNvPr id="9" name="Espace réservé du pied de page 5"/>
          <p:cNvSpPr>
            <a:spLocks noGrp="1" noChangeArrowheads="1"/>
          </p:cNvSpPr>
          <p:nvPr>
            <p:ph type="ftr" sz="quarter" idx="12"/>
          </p:nvPr>
        </p:nvSpPr>
        <p:spPr bwMode="auto">
          <a:xfrm>
            <a:off x="1590675" y="6453188"/>
            <a:ext cx="6561138" cy="268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>
              <a:defRPr sz="1200" b="1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direction ou services                         &lt;pied de page&gt;</a:t>
            </a:r>
            <a:endParaRPr lang="fr-FR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fr-FR"/>
              <a:t>page </a:t>
            </a:r>
            <a:fld id="{28A6B153-38E1-4CE8-A0D2-7A3023B5F0CC}" type="slidenum">
              <a:rPr lang="fr-FR"/>
              <a:pPr/>
              <a:t>‹N°›</a:t>
            </a:fld>
            <a:endParaRPr lang="fr-FR"/>
          </a:p>
        </p:txBody>
      </p:sp>
      <p:sp>
        <p:nvSpPr>
          <p:cNvPr id="5" name="Espace réservé du pied de pag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90675" y="6453188"/>
            <a:ext cx="6561138" cy="268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>
              <a:defRPr sz="1200" b="1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direction ou services                         &lt;pied de page&gt;</a:t>
            </a:r>
            <a:endParaRPr lang="fr-FR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fr-FR"/>
              <a:t>page </a:t>
            </a:r>
            <a:fld id="{C6DDD436-036D-4AFC-B45E-DF406FB8E6F8}" type="slidenum">
              <a:rPr lang="fr-FR"/>
              <a:pPr/>
              <a:t>‹N°›</a:t>
            </a:fld>
            <a:endParaRPr lang="fr-FR"/>
          </a:p>
        </p:txBody>
      </p:sp>
      <p:sp>
        <p:nvSpPr>
          <p:cNvPr id="4" name="Espace réservé du pied de pag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90675" y="6453188"/>
            <a:ext cx="6561138" cy="268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>
              <a:defRPr sz="1200" b="1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direction ou services                         &lt;pied de page&gt;</a:t>
            </a:r>
            <a:endParaRPr lang="fr-FR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fr-FR"/>
              <a:t>page </a:t>
            </a:r>
            <a:fld id="{F8DDAEFB-A923-465D-B43C-FC51DF242E7D}" type="slidenum">
              <a:rPr lang="fr-FR"/>
              <a:pPr/>
              <a:t>‹N°›</a:t>
            </a:fld>
            <a:endParaRPr lang="fr-FR"/>
          </a:p>
        </p:txBody>
      </p:sp>
      <p:sp>
        <p:nvSpPr>
          <p:cNvPr id="7" name="Espace réservé du pied de pag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90675" y="6453188"/>
            <a:ext cx="6561138" cy="268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>
              <a:defRPr sz="1200" b="1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direction ou services                         &lt;pied de page&gt;</a:t>
            </a:r>
            <a:endParaRPr lang="fr-F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fr-FR"/>
              <a:t>page </a:t>
            </a:r>
            <a:fld id="{8BEC196E-F33A-48F0-8D31-5B5C5E90AE4A}" type="slidenum">
              <a:rPr lang="fr-FR"/>
              <a:pPr/>
              <a:t>‹N°›</a:t>
            </a:fld>
            <a:endParaRPr lang="fr-FR"/>
          </a:p>
        </p:txBody>
      </p:sp>
      <p:sp>
        <p:nvSpPr>
          <p:cNvPr id="6" name="Espace réservé du pied de pag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90675" y="6453188"/>
            <a:ext cx="6561138" cy="268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>
              <a:defRPr sz="1200" b="1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direction ou services                         &lt;pied de page&gt;</a:t>
            </a:r>
            <a:endParaRPr lang="fr-FR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fr-FR"/>
              <a:t>page </a:t>
            </a:r>
            <a:fld id="{C3D8837B-8458-4265-972B-757D52FC1061}" type="slidenum">
              <a:rPr lang="fr-FR"/>
              <a:pPr/>
              <a:t>‹N°›</a:t>
            </a:fld>
            <a:endParaRPr lang="fr-FR"/>
          </a:p>
        </p:txBody>
      </p:sp>
      <p:sp>
        <p:nvSpPr>
          <p:cNvPr id="7" name="Espace réservé du pied de pag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90675" y="6453188"/>
            <a:ext cx="6561138" cy="268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>
              <a:defRPr sz="1200" b="1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direction ou services                         &lt;pied de page&gt;</a:t>
            </a:r>
            <a:endParaRPr lang="fr-FR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fr-FR"/>
              <a:t>page </a:t>
            </a:r>
            <a:fld id="{75C90C2F-9FB9-45F6-B07F-2B9F53DE8086}" type="slidenum">
              <a:rPr lang="fr-FR"/>
              <a:pPr/>
              <a:t>‹N°›</a:t>
            </a:fld>
            <a:endParaRPr lang="fr-FR"/>
          </a:p>
        </p:txBody>
      </p:sp>
      <p:sp>
        <p:nvSpPr>
          <p:cNvPr id="6" name="Espace réservé du pied de pag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90675" y="6453188"/>
            <a:ext cx="6561138" cy="268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>
              <a:defRPr sz="1200" b="1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direction ou services                         &lt;pied de page&gt;</a:t>
            </a:r>
            <a:endParaRPr lang="fr-FR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973888" y="146050"/>
            <a:ext cx="1917700" cy="5967413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219200" y="146050"/>
            <a:ext cx="5602288" cy="5967413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fr-FR"/>
              <a:t>page </a:t>
            </a:r>
            <a:fld id="{EF292D9E-78B8-4BD7-B350-8009499B8B9C}" type="slidenum">
              <a:rPr lang="fr-FR"/>
              <a:pPr/>
              <a:t>‹N°›</a:t>
            </a:fld>
            <a:endParaRPr lang="fr-FR"/>
          </a:p>
        </p:txBody>
      </p:sp>
      <p:sp>
        <p:nvSpPr>
          <p:cNvPr id="6" name="Espace réservé du pied de pag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90675" y="6453188"/>
            <a:ext cx="6561138" cy="268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>
              <a:defRPr sz="1200" b="1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direction ou services                         &lt;pied de page&gt;</a:t>
            </a:r>
            <a:endParaRPr lang="fr-F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fr-FR"/>
              <a:t>page </a:t>
            </a:r>
            <a:fld id="{4289FFF7-9EDA-4302-AE47-8A0111B26166}" type="slidenum">
              <a:rPr lang="fr-FR"/>
              <a:pPr/>
              <a:t>‹N°›</a:t>
            </a:fld>
            <a:endParaRPr lang="fr-FR"/>
          </a:p>
        </p:txBody>
      </p:sp>
      <p:sp>
        <p:nvSpPr>
          <p:cNvPr id="6" name="Espace réservé du pied de pag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90675" y="6453188"/>
            <a:ext cx="6561138" cy="268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>
              <a:defRPr sz="1200" b="1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direction ou services                         &lt;pied de page&gt;</a:t>
            </a:r>
            <a:endParaRPr lang="fr-F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219200" y="1617663"/>
            <a:ext cx="37592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30800" y="1617663"/>
            <a:ext cx="3760788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fr-FR"/>
              <a:t>page </a:t>
            </a:r>
            <a:fld id="{E2DEDB9B-674A-4A19-88F2-C3E3F1AE0754}" type="slidenum">
              <a:rPr lang="fr-FR"/>
              <a:pPr/>
              <a:t>‹N°›</a:t>
            </a:fld>
            <a:endParaRPr lang="fr-FR"/>
          </a:p>
        </p:txBody>
      </p:sp>
      <p:sp>
        <p:nvSpPr>
          <p:cNvPr id="7" name="Espace réservé du pied de pag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90675" y="6453188"/>
            <a:ext cx="6561138" cy="268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>
              <a:defRPr sz="1200" b="1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direction ou services                         &lt;pied de page&gt;</a:t>
            </a:r>
            <a:endParaRPr lang="fr-F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fr-FR"/>
              <a:t>page </a:t>
            </a:r>
            <a:fld id="{AEE1C198-315A-4170-B547-A051E240C81F}" type="slidenum">
              <a:rPr lang="fr-FR"/>
              <a:pPr/>
              <a:t>‹N°›</a:t>
            </a:fld>
            <a:endParaRPr lang="fr-FR"/>
          </a:p>
        </p:txBody>
      </p:sp>
      <p:sp>
        <p:nvSpPr>
          <p:cNvPr id="9" name="Espace réservé du pied de page 5"/>
          <p:cNvSpPr>
            <a:spLocks noGrp="1" noChangeArrowheads="1"/>
          </p:cNvSpPr>
          <p:nvPr>
            <p:ph type="ftr" sz="quarter" idx="12"/>
          </p:nvPr>
        </p:nvSpPr>
        <p:spPr bwMode="auto">
          <a:xfrm>
            <a:off x="1590675" y="6453188"/>
            <a:ext cx="6561138" cy="268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>
              <a:defRPr sz="1200" b="1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direction ou services                         &lt;pied de page&gt;</a:t>
            </a:r>
            <a:endParaRPr lang="fr-F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fr-FR"/>
              <a:t>page </a:t>
            </a:r>
            <a:fld id="{42FB173D-BB2B-445F-97D9-4DB4B769DE58}" type="slidenum">
              <a:rPr lang="fr-FR"/>
              <a:pPr/>
              <a:t>‹N°›</a:t>
            </a:fld>
            <a:endParaRPr lang="fr-FR"/>
          </a:p>
        </p:txBody>
      </p:sp>
      <p:sp>
        <p:nvSpPr>
          <p:cNvPr id="5" name="Espace réservé du pied de pag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90675" y="6453188"/>
            <a:ext cx="6561138" cy="268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>
              <a:defRPr sz="1200" b="1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direction ou services                         &lt;pied de page&gt;</a:t>
            </a:r>
            <a:endParaRPr lang="fr-F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>
          <a:xfrm>
            <a:off x="1524000" y="6453188"/>
            <a:ext cx="6756400" cy="2682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direction ou services                         &lt;pied de page&gt;</a:t>
            </a:r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fr-FR"/>
              <a:t>page </a:t>
            </a:r>
            <a:fld id="{97B3F700-8A59-4A4A-BBBF-D313DDD5F736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>
          <a:xfrm>
            <a:off x="1524000" y="6453188"/>
            <a:ext cx="6756400" cy="2682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direction ou services                         &lt;pied de page&gt;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fr-FR"/>
              <a:t>page </a:t>
            </a:r>
            <a:fld id="{9691139D-2DE0-48D8-9C7F-848F378ADA69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>
          <a:xfrm>
            <a:off x="1524000" y="6453188"/>
            <a:ext cx="6756400" cy="2682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direction ou services                         &lt;pied de page&gt;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fr-FR"/>
              <a:t>page </a:t>
            </a:r>
            <a:fld id="{ABA1296E-4158-4F88-B007-7F99A6464E64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98600" y="146050"/>
            <a:ext cx="7391400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et modifiez le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1617663"/>
            <a:ext cx="7672388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76263" y="6453188"/>
            <a:ext cx="846137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1">
                <a:solidFill>
                  <a:schemeClr val="tx2"/>
                </a:solidFill>
              </a:defRPr>
            </a:lvl1pPr>
          </a:lstStyle>
          <a:p>
            <a:r>
              <a:rPr lang="fr-FR"/>
              <a:t>page </a:t>
            </a:r>
            <a:fld id="{6CFDFD3F-B43C-4801-A416-FB389DFCDB85}" type="slidenum">
              <a:rPr lang="fr-FR"/>
              <a:pPr/>
              <a:t>‹N°›</a:t>
            </a:fld>
            <a:endParaRPr lang="fr-FR"/>
          </a:p>
        </p:txBody>
      </p:sp>
      <p:sp>
        <p:nvSpPr>
          <p:cNvPr id="6" name="Espace réservé du pied de pag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90675" y="6453188"/>
            <a:ext cx="6561138" cy="268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>
              <a:defRPr sz="1200" b="1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direction ou services                         &lt;pied de page&gt;</a:t>
            </a:r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4" charset="0"/>
        </a:defRPr>
      </a:lvl9pPr>
    </p:titleStyle>
    <p:bodyStyle>
      <a:lvl1pPr marL="271463" indent="-271463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 2" pitchFamily="4" charset="2"/>
        <a:buChar char="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541338" indent="-268288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Times" pitchFamily="-80" charset="0"/>
        <a:buChar char="•"/>
        <a:defRPr sz="2400">
          <a:solidFill>
            <a:schemeClr val="tx1"/>
          </a:solidFill>
          <a:latin typeface="+mn-lt"/>
          <a:ea typeface="ＭＳ Ｐゴシック" pitchFamily="4" charset="-128"/>
        </a:defRPr>
      </a:lvl2pPr>
      <a:lvl3pPr marL="728663" indent="-185738" algn="l" rtl="0" eaLnBrk="1" fontAlgn="base" hangingPunct="1">
        <a:spcBef>
          <a:spcPct val="80000"/>
        </a:spcBef>
        <a:spcAft>
          <a:spcPct val="0"/>
        </a:spcAft>
        <a:buClr>
          <a:schemeClr val="bg2"/>
        </a:buClr>
        <a:buFont typeface="Arial" pitchFamily="4" charset="0"/>
        <a:buChar char="-"/>
        <a:defRPr sz="2000">
          <a:solidFill>
            <a:schemeClr val="tx1"/>
          </a:solidFill>
          <a:latin typeface="+mn-lt"/>
          <a:ea typeface="ＭＳ Ｐゴシック" pitchFamily="4" charset="-128"/>
        </a:defRPr>
      </a:lvl3pPr>
      <a:lvl4pPr marL="1147763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ＭＳ Ｐゴシック" pitchFamily="4" charset="-128"/>
        </a:defRPr>
      </a:lvl4pPr>
      <a:lvl5pPr marL="1566863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4" charset="-128"/>
        </a:defRPr>
      </a:lvl5pPr>
      <a:lvl6pPr marL="2024063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4" charset="-128"/>
        </a:defRPr>
      </a:lvl6pPr>
      <a:lvl7pPr marL="2481263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4" charset="-128"/>
        </a:defRPr>
      </a:lvl7pPr>
      <a:lvl8pPr marL="2938463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4" charset="-128"/>
        </a:defRPr>
      </a:lvl8pPr>
      <a:lvl9pPr marL="3395663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4" charset="-128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97013" y="146050"/>
            <a:ext cx="7391400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et modifiez le titre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1617663"/>
            <a:ext cx="7672388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76263" y="6453188"/>
            <a:ext cx="836612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1">
                <a:solidFill>
                  <a:schemeClr val="tx2"/>
                </a:solidFill>
              </a:defRPr>
            </a:lvl1pPr>
          </a:lstStyle>
          <a:p>
            <a:r>
              <a:rPr lang="fr-FR"/>
              <a:t>page </a:t>
            </a:r>
            <a:fld id="{9AA4915D-41E5-48B0-8F72-8556C20F8D33}" type="slidenum">
              <a:rPr lang="fr-FR"/>
              <a:pPr/>
              <a:t>‹N°›</a:t>
            </a:fld>
            <a:endParaRPr lang="fr-FR"/>
          </a:p>
        </p:txBody>
      </p:sp>
      <p:sp>
        <p:nvSpPr>
          <p:cNvPr id="7" name="Espace réservé du pied de pag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90675" y="6453188"/>
            <a:ext cx="6561138" cy="268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>
              <a:defRPr sz="1200" b="1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direction ou services                         &lt;pied de page&gt;</a:t>
            </a:r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DA6667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DA6667"/>
          </a:solidFill>
          <a:latin typeface="Arial" pitchFamily="4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DA6667"/>
          </a:solidFill>
          <a:latin typeface="Arial" pitchFamily="4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DA6667"/>
          </a:solidFill>
          <a:latin typeface="Arial" pitchFamily="4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DA6667"/>
          </a:solidFill>
          <a:latin typeface="Arial" pitchFamily="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DA6667"/>
          </a:solidFill>
          <a:latin typeface="Arial" pitchFamily="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DA6667"/>
          </a:solidFill>
          <a:latin typeface="Arial" pitchFamily="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DA6667"/>
          </a:solidFill>
          <a:latin typeface="Arial" pitchFamily="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DA6667"/>
          </a:solidFill>
          <a:latin typeface="Arial" pitchFamily="4" charset="0"/>
        </a:defRPr>
      </a:lvl9pPr>
    </p:titleStyle>
    <p:bodyStyle>
      <a:lvl1pPr marL="271463" indent="-271463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 2" pitchFamily="4" charset="2"/>
        <a:buChar char="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541338" indent="-268288" algn="l" rtl="0" fontAlgn="base">
        <a:spcBef>
          <a:spcPct val="20000"/>
        </a:spcBef>
        <a:spcAft>
          <a:spcPct val="0"/>
        </a:spcAft>
        <a:buClr>
          <a:schemeClr val="bg2"/>
        </a:buClr>
        <a:buFont typeface="Times" pitchFamily="-80" charset="0"/>
        <a:buChar char="•"/>
        <a:defRPr sz="2400">
          <a:solidFill>
            <a:schemeClr val="tx1"/>
          </a:solidFill>
          <a:latin typeface="+mn-lt"/>
          <a:ea typeface="ＭＳ Ｐゴシック" pitchFamily="4" charset="-128"/>
        </a:defRPr>
      </a:lvl2pPr>
      <a:lvl3pPr marL="728663" indent="-185738" algn="l" rtl="0" fontAlgn="base">
        <a:spcBef>
          <a:spcPct val="80000"/>
        </a:spcBef>
        <a:spcAft>
          <a:spcPct val="0"/>
        </a:spcAft>
        <a:buClr>
          <a:schemeClr val="bg2"/>
        </a:buClr>
        <a:buFont typeface="Arial" pitchFamily="4" charset="0"/>
        <a:buChar char="-"/>
        <a:defRPr sz="2000">
          <a:solidFill>
            <a:schemeClr val="tx1"/>
          </a:solidFill>
          <a:latin typeface="+mn-lt"/>
          <a:ea typeface="ＭＳ Ｐゴシック" pitchFamily="4" charset="-128"/>
        </a:defRPr>
      </a:lvl3pPr>
      <a:lvl4pPr marL="1660525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ＭＳ Ｐゴシック" pitchFamily="4" charset="-128"/>
        </a:defRPr>
      </a:lvl4pPr>
      <a:lvl5pPr marL="2068513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4" charset="-128"/>
        </a:defRPr>
      </a:lvl5pPr>
      <a:lvl6pPr marL="2525713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4" charset="-128"/>
        </a:defRPr>
      </a:lvl6pPr>
      <a:lvl7pPr marL="2982913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4" charset="-128"/>
        </a:defRPr>
      </a:lvl7pPr>
      <a:lvl8pPr marL="3440113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4" charset="-128"/>
        </a:defRPr>
      </a:lvl8pPr>
      <a:lvl9pPr marL="3897313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4" charset="-128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3429000" y="571480"/>
            <a:ext cx="5459413" cy="2786082"/>
          </a:xfrm>
        </p:spPr>
        <p:txBody>
          <a:bodyPr/>
          <a:lstStyle/>
          <a:p>
            <a:r>
              <a:rPr lang="fr-FR" sz="2400" dirty="0" smtClean="0">
                <a:latin typeface="Arial Narrow" pitchFamily="34" charset="0"/>
              </a:rPr>
              <a:t>Chapitre 1</a:t>
            </a:r>
            <a:br>
              <a:rPr lang="fr-FR" sz="2400" dirty="0" smtClean="0">
                <a:latin typeface="Arial Narrow" pitchFamily="34" charset="0"/>
              </a:rPr>
            </a:br>
            <a:r>
              <a:rPr lang="fr-FR" sz="2400" dirty="0" smtClean="0">
                <a:latin typeface="Arial Narrow" pitchFamily="34" charset="0"/>
              </a:rPr>
              <a:t/>
            </a:r>
            <a:br>
              <a:rPr lang="fr-FR" sz="2400" dirty="0" smtClean="0">
                <a:latin typeface="Arial Narrow" pitchFamily="34" charset="0"/>
              </a:rPr>
            </a:br>
            <a:r>
              <a:rPr lang="fr-FR" sz="2400" dirty="0" smtClean="0">
                <a:latin typeface="Arial Narrow" pitchFamily="34" charset="0"/>
              </a:rPr>
              <a:t>COM101</a:t>
            </a:r>
            <a:br>
              <a:rPr lang="fr-FR" sz="2400" dirty="0" smtClean="0">
                <a:latin typeface="Arial Narrow" pitchFamily="34" charset="0"/>
              </a:rPr>
            </a:br>
            <a:r>
              <a:rPr lang="fr-FR" sz="2400" dirty="0" smtClean="0">
                <a:latin typeface="Arial Narrow" pitchFamily="34" charset="0"/>
              </a:rPr>
              <a:t>Optique et photonique</a:t>
            </a:r>
            <a:br>
              <a:rPr lang="fr-FR" sz="2400" dirty="0" smtClean="0">
                <a:latin typeface="Arial Narrow" pitchFamily="34" charset="0"/>
              </a:rPr>
            </a:br>
            <a:r>
              <a:rPr lang="fr-FR" sz="2400" dirty="0" smtClean="0">
                <a:latin typeface="Arial Narrow" pitchFamily="34" charset="0"/>
              </a:rPr>
              <a:t>1</a:t>
            </a:r>
            <a:r>
              <a:rPr lang="fr-FR" sz="2400" baseline="30000" dirty="0" smtClean="0">
                <a:latin typeface="Arial Narrow" pitchFamily="34" charset="0"/>
              </a:rPr>
              <a:t>ère</a:t>
            </a:r>
            <a:r>
              <a:rPr lang="fr-FR" sz="2400" dirty="0" smtClean="0">
                <a:latin typeface="Arial Narrow" pitchFamily="34" charset="0"/>
              </a:rPr>
              <a:t> année</a:t>
            </a:r>
            <a:br>
              <a:rPr lang="fr-FR" sz="2400" dirty="0" smtClean="0">
                <a:latin typeface="Arial Narrow" pitchFamily="34" charset="0"/>
              </a:rPr>
            </a:br>
            <a:r>
              <a:rPr lang="fr-FR" sz="2400" dirty="0" smtClean="0">
                <a:latin typeface="Arial Narrow" pitchFamily="34" charset="0"/>
              </a:rPr>
              <a:t/>
            </a:r>
            <a:br>
              <a:rPr lang="fr-FR" sz="2400" dirty="0" smtClean="0">
                <a:latin typeface="Arial Narrow" pitchFamily="34" charset="0"/>
              </a:rPr>
            </a:br>
            <a:r>
              <a:rPr lang="fr-FR" dirty="0" smtClean="0">
                <a:latin typeface="Arial Narrow" pitchFamily="34" charset="0"/>
              </a:rPr>
              <a:t>Prérequis Optique Géométrique</a:t>
            </a:r>
            <a:endParaRPr lang="fr-FR" dirty="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>
                <a:latin typeface="Arial Narrow" pitchFamily="34" charset="0"/>
              </a:rPr>
              <a:t>Renaud GABET</a:t>
            </a:r>
          </a:p>
          <a:p>
            <a:r>
              <a:rPr lang="fr-FR" dirty="0" smtClean="0">
                <a:latin typeface="Arial Narrow" pitchFamily="34" charset="0"/>
              </a:rPr>
              <a:t>Bureau 3D42</a:t>
            </a:r>
          </a:p>
          <a:p>
            <a:r>
              <a:rPr lang="fr-FR" dirty="0" smtClean="0">
                <a:latin typeface="Arial Narrow" pitchFamily="34" charset="0"/>
              </a:rPr>
              <a:t>Renaud.gabet@telecom-paris.fr</a:t>
            </a:r>
          </a:p>
          <a:p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003" y="632414"/>
            <a:ext cx="1767993" cy="27251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page </a:t>
            </a:r>
            <a:fld id="{C6DDD436-036D-4AFC-B45E-DF406FB8E6F8}" type="slidenum">
              <a:rPr lang="fr-FR" smtClean="0"/>
              <a:pPr/>
              <a:t>9</a:t>
            </a:fld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0" y="920234"/>
            <a:ext cx="31790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è"/>
            </a:pPr>
            <a:r>
              <a:rPr lang="fr-FR" sz="2400" b="1" kern="0" dirty="0" smtClean="0">
                <a:solidFill>
                  <a:srgbClr val="DA6667"/>
                </a:solidFill>
                <a:latin typeface="Arial Narrow" pitchFamily="34" charset="0"/>
                <a:sym typeface="Wingdings" pitchFamily="2" charset="2"/>
              </a:rPr>
              <a:t>Notion de polarisation</a:t>
            </a: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497013" y="443775"/>
            <a:ext cx="7391400" cy="545066"/>
          </a:xfrm>
          <a:prstGeom prst="rect">
            <a:avLst/>
          </a:prstGeom>
        </p:spPr>
        <p:txBody>
          <a:bodyPr/>
          <a:lstStyle/>
          <a:p>
            <a:r>
              <a:rPr lang="fr-FR" sz="2800" b="1" kern="0" dirty="0" smtClean="0">
                <a:solidFill>
                  <a:srgbClr val="DA6667"/>
                </a:solidFill>
                <a:latin typeface="Arial Narrow" pitchFamily="34" charset="0"/>
              </a:rPr>
              <a:t>2. Expression d’une vibration monochromatique</a:t>
            </a:r>
          </a:p>
        </p:txBody>
      </p:sp>
      <p:grpSp>
        <p:nvGrpSpPr>
          <p:cNvPr id="61" name="Group 67"/>
          <p:cNvGrpSpPr>
            <a:grpSpLocks/>
          </p:cNvGrpSpPr>
          <p:nvPr/>
        </p:nvGrpSpPr>
        <p:grpSpPr bwMode="auto">
          <a:xfrm>
            <a:off x="165100" y="1583161"/>
            <a:ext cx="8826210" cy="3915940"/>
            <a:chOff x="0" y="752"/>
            <a:chExt cx="5752" cy="2552"/>
          </a:xfrm>
        </p:grpSpPr>
        <p:sp>
          <p:nvSpPr>
            <p:cNvPr id="62" name="Rectangle 55"/>
            <p:cNvSpPr>
              <a:spLocks noChangeArrowheads="1"/>
            </p:cNvSpPr>
            <p:nvPr/>
          </p:nvSpPr>
          <p:spPr bwMode="auto">
            <a:xfrm>
              <a:off x="0" y="752"/>
              <a:ext cx="2632" cy="255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6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</a:endParaRPr>
            </a:p>
          </p:txBody>
        </p:sp>
        <p:sp>
          <p:nvSpPr>
            <p:cNvPr id="63" name="Freeform 6"/>
            <p:cNvSpPr>
              <a:spLocks/>
            </p:cNvSpPr>
            <p:nvPr/>
          </p:nvSpPr>
          <p:spPr bwMode="auto">
            <a:xfrm>
              <a:off x="818" y="1229"/>
              <a:ext cx="1273" cy="1394"/>
            </a:xfrm>
            <a:custGeom>
              <a:avLst/>
              <a:gdLst>
                <a:gd name="T0" fmla="*/ 0 w 1966"/>
                <a:gd name="T1" fmla="*/ 110 h 1755"/>
                <a:gd name="T2" fmla="*/ 10 w 1966"/>
                <a:gd name="T3" fmla="*/ 33 h 1755"/>
                <a:gd name="T4" fmla="*/ 10 w 1966"/>
                <a:gd name="T5" fmla="*/ 0 h 1755"/>
                <a:gd name="T6" fmla="*/ 1 w 1966"/>
                <a:gd name="T7" fmla="*/ 51 h 1755"/>
                <a:gd name="T8" fmla="*/ 0 w 1966"/>
                <a:gd name="T9" fmla="*/ 110 h 17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66"/>
                <a:gd name="T16" fmla="*/ 0 h 1755"/>
                <a:gd name="T17" fmla="*/ 1966 w 1966"/>
                <a:gd name="T18" fmla="*/ 1755 h 17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66" h="1755">
                  <a:moveTo>
                    <a:pt x="0" y="1755"/>
                  </a:moveTo>
                  <a:lnTo>
                    <a:pt x="1966" y="521"/>
                  </a:lnTo>
                  <a:lnTo>
                    <a:pt x="1966" y="0"/>
                  </a:lnTo>
                  <a:lnTo>
                    <a:pt x="9" y="804"/>
                  </a:lnTo>
                  <a:lnTo>
                    <a:pt x="0" y="1755"/>
                  </a:lnTo>
                  <a:close/>
                </a:path>
              </a:pathLst>
            </a:custGeom>
            <a:solidFill>
              <a:srgbClr val="BBE0E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6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</a:endParaRPr>
            </a:p>
          </p:txBody>
        </p:sp>
        <p:sp>
          <p:nvSpPr>
            <p:cNvPr id="64" name="Freeform 5"/>
            <p:cNvSpPr>
              <a:spLocks/>
            </p:cNvSpPr>
            <p:nvPr/>
          </p:nvSpPr>
          <p:spPr bwMode="auto">
            <a:xfrm>
              <a:off x="871" y="1345"/>
              <a:ext cx="1160" cy="1184"/>
            </a:xfrm>
            <a:custGeom>
              <a:avLst/>
              <a:gdLst>
                <a:gd name="T0" fmla="*/ 0 w 1792"/>
                <a:gd name="T1" fmla="*/ 94 h 1491"/>
                <a:gd name="T2" fmla="*/ 1 w 1792"/>
                <a:gd name="T3" fmla="*/ 38 h 1491"/>
                <a:gd name="T4" fmla="*/ 3 w 1792"/>
                <a:gd name="T5" fmla="*/ 78 h 1491"/>
                <a:gd name="T6" fmla="*/ 4 w 1792"/>
                <a:gd name="T7" fmla="*/ 25 h 1491"/>
                <a:gd name="T8" fmla="*/ 6 w 1792"/>
                <a:gd name="T9" fmla="*/ 53 h 1491"/>
                <a:gd name="T10" fmla="*/ 6 w 1792"/>
                <a:gd name="T11" fmla="*/ 13 h 1491"/>
                <a:gd name="T12" fmla="*/ 8 w 1792"/>
                <a:gd name="T13" fmla="*/ 35 h 1491"/>
                <a:gd name="T14" fmla="*/ 9 w 1792"/>
                <a:gd name="T15" fmla="*/ 3 h 1491"/>
                <a:gd name="T16" fmla="*/ 10 w 1792"/>
                <a:gd name="T17" fmla="*/ 14 h 149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92"/>
                <a:gd name="T28" fmla="*/ 0 h 1491"/>
                <a:gd name="T29" fmla="*/ 1792 w 1792"/>
                <a:gd name="T30" fmla="*/ 1491 h 149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92" h="1491">
                  <a:moveTo>
                    <a:pt x="0" y="1491"/>
                  </a:moveTo>
                  <a:cubicBezTo>
                    <a:pt x="60" y="1065"/>
                    <a:pt x="120" y="639"/>
                    <a:pt x="210" y="595"/>
                  </a:cubicBezTo>
                  <a:cubicBezTo>
                    <a:pt x="300" y="551"/>
                    <a:pt x="455" y="1259"/>
                    <a:pt x="540" y="1226"/>
                  </a:cubicBezTo>
                  <a:cubicBezTo>
                    <a:pt x="625" y="1193"/>
                    <a:pt x="634" y="456"/>
                    <a:pt x="722" y="394"/>
                  </a:cubicBezTo>
                  <a:cubicBezTo>
                    <a:pt x="810" y="332"/>
                    <a:pt x="988" y="881"/>
                    <a:pt x="1070" y="851"/>
                  </a:cubicBezTo>
                  <a:cubicBezTo>
                    <a:pt x="1152" y="821"/>
                    <a:pt x="1141" y="258"/>
                    <a:pt x="1216" y="211"/>
                  </a:cubicBezTo>
                  <a:cubicBezTo>
                    <a:pt x="1291" y="164"/>
                    <a:pt x="1452" y="594"/>
                    <a:pt x="1518" y="568"/>
                  </a:cubicBezTo>
                  <a:cubicBezTo>
                    <a:pt x="1584" y="542"/>
                    <a:pt x="1563" y="112"/>
                    <a:pt x="1609" y="56"/>
                  </a:cubicBezTo>
                  <a:cubicBezTo>
                    <a:pt x="1655" y="0"/>
                    <a:pt x="1723" y="115"/>
                    <a:pt x="1792" y="230"/>
                  </a:cubicBezTo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6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</a:endParaRPr>
            </a:p>
          </p:txBody>
        </p:sp>
        <p:sp>
          <p:nvSpPr>
            <p:cNvPr id="65" name="Freeform 8"/>
            <p:cNvSpPr>
              <a:spLocks/>
            </p:cNvSpPr>
            <p:nvPr/>
          </p:nvSpPr>
          <p:spPr bwMode="auto">
            <a:xfrm>
              <a:off x="2134" y="1238"/>
              <a:ext cx="184" cy="291"/>
            </a:xfrm>
            <a:custGeom>
              <a:avLst/>
              <a:gdLst>
                <a:gd name="T0" fmla="*/ 0 w 284"/>
                <a:gd name="T1" fmla="*/ 7 h 366"/>
                <a:gd name="T2" fmla="*/ 0 w 284"/>
                <a:gd name="T3" fmla="*/ 23 h 366"/>
                <a:gd name="T4" fmla="*/ 1 w 284"/>
                <a:gd name="T5" fmla="*/ 11 h 366"/>
                <a:gd name="T6" fmla="*/ 1 w 284"/>
                <a:gd name="T7" fmla="*/ 18 h 366"/>
                <a:gd name="T8" fmla="*/ 2 w 284"/>
                <a:gd name="T9" fmla="*/ 6 h 366"/>
                <a:gd name="T10" fmla="*/ 1 w 284"/>
                <a:gd name="T11" fmla="*/ 0 h 366"/>
                <a:gd name="T12" fmla="*/ 1 w 284"/>
                <a:gd name="T13" fmla="*/ 8 h 366"/>
                <a:gd name="T14" fmla="*/ 0 w 284"/>
                <a:gd name="T15" fmla="*/ 7 h 3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84"/>
                <a:gd name="T25" fmla="*/ 0 h 366"/>
                <a:gd name="T26" fmla="*/ 284 w 284"/>
                <a:gd name="T27" fmla="*/ 366 h 36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84" h="366">
                  <a:moveTo>
                    <a:pt x="0" y="114"/>
                  </a:moveTo>
                  <a:lnTo>
                    <a:pt x="0" y="366"/>
                  </a:lnTo>
                  <a:lnTo>
                    <a:pt x="184" y="172"/>
                  </a:lnTo>
                  <a:lnTo>
                    <a:pt x="184" y="290"/>
                  </a:lnTo>
                  <a:lnTo>
                    <a:pt x="284" y="96"/>
                  </a:lnTo>
                  <a:lnTo>
                    <a:pt x="170" y="0"/>
                  </a:lnTo>
                  <a:lnTo>
                    <a:pt x="172" y="120"/>
                  </a:lnTo>
                  <a:lnTo>
                    <a:pt x="0" y="114"/>
                  </a:lnTo>
                  <a:close/>
                </a:path>
              </a:pathLst>
            </a:custGeom>
            <a:solidFill>
              <a:srgbClr val="BBE0E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6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</a:endParaRPr>
            </a:p>
          </p:txBody>
        </p:sp>
        <p:pic>
          <p:nvPicPr>
            <p:cNvPr id="66" name="Picture 9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59" y="2353"/>
              <a:ext cx="431" cy="7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7" name="Line 10"/>
            <p:cNvSpPr>
              <a:spLocks noChangeShapeType="1"/>
            </p:cNvSpPr>
            <p:nvPr/>
          </p:nvSpPr>
          <p:spPr bwMode="auto">
            <a:xfrm flipV="1">
              <a:off x="610" y="2313"/>
              <a:ext cx="0" cy="376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 type="oval" w="med" len="med"/>
              <a:tailEnd type="triangl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6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</a:endParaRPr>
            </a:p>
          </p:txBody>
        </p:sp>
        <p:sp>
          <p:nvSpPr>
            <p:cNvPr id="68" name="Line 11"/>
            <p:cNvSpPr>
              <a:spLocks noChangeShapeType="1"/>
            </p:cNvSpPr>
            <p:nvPr/>
          </p:nvSpPr>
          <p:spPr bwMode="auto">
            <a:xfrm>
              <a:off x="611" y="2698"/>
              <a:ext cx="3" cy="393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 type="oval" w="med" len="med"/>
              <a:tailEnd type="triangl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6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</a:endParaRPr>
            </a:p>
          </p:txBody>
        </p:sp>
        <p:sp>
          <p:nvSpPr>
            <p:cNvPr id="69" name="Freeform 12"/>
            <p:cNvSpPr>
              <a:spLocks/>
            </p:cNvSpPr>
            <p:nvPr/>
          </p:nvSpPr>
          <p:spPr bwMode="auto">
            <a:xfrm>
              <a:off x="652" y="2384"/>
              <a:ext cx="255" cy="269"/>
            </a:xfrm>
            <a:custGeom>
              <a:avLst/>
              <a:gdLst>
                <a:gd name="T0" fmla="*/ 2 w 394"/>
                <a:gd name="T1" fmla="*/ 0 h 338"/>
                <a:gd name="T2" fmla="*/ 2 w 394"/>
                <a:gd name="T3" fmla="*/ 8 h 338"/>
                <a:gd name="T4" fmla="*/ 2 w 394"/>
                <a:gd name="T5" fmla="*/ 15 h 338"/>
                <a:gd name="T6" fmla="*/ 2 w 394"/>
                <a:gd name="T7" fmla="*/ 20 h 338"/>
                <a:gd name="T8" fmla="*/ 0 w 394"/>
                <a:gd name="T9" fmla="*/ 21 h 3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4"/>
                <a:gd name="T16" fmla="*/ 0 h 338"/>
                <a:gd name="T17" fmla="*/ 394 w 394"/>
                <a:gd name="T18" fmla="*/ 338 h 3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4" h="338">
                  <a:moveTo>
                    <a:pt x="356" y="0"/>
                  </a:moveTo>
                  <a:cubicBezTo>
                    <a:pt x="353" y="39"/>
                    <a:pt x="350" y="79"/>
                    <a:pt x="347" y="118"/>
                  </a:cubicBezTo>
                  <a:cubicBezTo>
                    <a:pt x="344" y="157"/>
                    <a:pt x="339" y="205"/>
                    <a:pt x="338" y="237"/>
                  </a:cubicBezTo>
                  <a:cubicBezTo>
                    <a:pt x="337" y="269"/>
                    <a:pt x="394" y="293"/>
                    <a:pt x="338" y="310"/>
                  </a:cubicBezTo>
                  <a:cubicBezTo>
                    <a:pt x="282" y="327"/>
                    <a:pt x="141" y="332"/>
                    <a:pt x="0" y="338"/>
                  </a:cubicBezTo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6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</a:endParaRPr>
            </a:p>
          </p:txBody>
        </p:sp>
        <p:sp>
          <p:nvSpPr>
            <p:cNvPr id="70" name="Text Box 13"/>
            <p:cNvSpPr txBox="1">
              <a:spLocks noChangeArrowheads="1"/>
            </p:cNvSpPr>
            <p:nvPr/>
          </p:nvSpPr>
          <p:spPr bwMode="auto">
            <a:xfrm>
              <a:off x="46" y="2069"/>
              <a:ext cx="625" cy="3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</a:rPr>
                <a:t>Oscillation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</a:rPr>
                <a:t>verticale</a:t>
              </a:r>
            </a:p>
          </p:txBody>
        </p:sp>
        <p:sp>
          <p:nvSpPr>
            <p:cNvPr id="71" name="Text Box 14"/>
            <p:cNvSpPr txBox="1">
              <a:spLocks noChangeArrowheads="1"/>
            </p:cNvSpPr>
            <p:nvPr/>
          </p:nvSpPr>
          <p:spPr bwMode="auto">
            <a:xfrm>
              <a:off x="803" y="2740"/>
              <a:ext cx="418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</a:rPr>
                <a:t>Corde</a:t>
              </a:r>
            </a:p>
          </p:txBody>
        </p:sp>
        <p:sp>
          <p:nvSpPr>
            <p:cNvPr id="72" name="Line 15"/>
            <p:cNvSpPr>
              <a:spLocks noChangeShapeType="1"/>
            </p:cNvSpPr>
            <p:nvPr/>
          </p:nvSpPr>
          <p:spPr bwMode="auto">
            <a:xfrm flipH="1" flipV="1">
              <a:off x="877" y="2639"/>
              <a:ext cx="77" cy="8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6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</a:endParaRPr>
            </a:p>
          </p:txBody>
        </p:sp>
        <p:sp>
          <p:nvSpPr>
            <p:cNvPr id="73" name="Text Box 16"/>
            <p:cNvSpPr txBox="1">
              <a:spLocks noChangeArrowheads="1"/>
            </p:cNvSpPr>
            <p:nvPr/>
          </p:nvSpPr>
          <p:spPr bwMode="auto">
            <a:xfrm>
              <a:off x="1883" y="841"/>
              <a:ext cx="703" cy="3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</a:rPr>
                <a:t>Direction de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</a:rPr>
                <a:t>propagation</a:t>
              </a:r>
            </a:p>
          </p:txBody>
        </p:sp>
        <p:sp>
          <p:nvSpPr>
            <p:cNvPr id="74" name="Line 18"/>
            <p:cNvSpPr>
              <a:spLocks noChangeShapeType="1"/>
            </p:cNvSpPr>
            <p:nvPr/>
          </p:nvSpPr>
          <p:spPr bwMode="auto">
            <a:xfrm flipV="1">
              <a:off x="3337" y="1287"/>
              <a:ext cx="0" cy="68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6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</a:endParaRPr>
            </a:p>
          </p:txBody>
        </p:sp>
        <p:sp>
          <p:nvSpPr>
            <p:cNvPr id="75" name="Line 19"/>
            <p:cNvSpPr>
              <a:spLocks noChangeShapeType="1"/>
            </p:cNvSpPr>
            <p:nvPr/>
          </p:nvSpPr>
          <p:spPr bwMode="auto">
            <a:xfrm>
              <a:off x="3337" y="1970"/>
              <a:ext cx="44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6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</a:endParaRPr>
            </a:p>
          </p:txBody>
        </p:sp>
        <p:sp>
          <p:nvSpPr>
            <p:cNvPr id="76" name="Text Box 20"/>
            <p:cNvSpPr txBox="1">
              <a:spLocks noChangeArrowheads="1"/>
            </p:cNvSpPr>
            <p:nvPr/>
          </p:nvSpPr>
          <p:spPr bwMode="auto">
            <a:xfrm>
              <a:off x="3382" y="1117"/>
              <a:ext cx="176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</a:rPr>
                <a:t>x</a:t>
              </a:r>
            </a:p>
          </p:txBody>
        </p:sp>
        <p:sp>
          <p:nvSpPr>
            <p:cNvPr id="77" name="Text Box 21"/>
            <p:cNvSpPr txBox="1">
              <a:spLocks noChangeArrowheads="1"/>
            </p:cNvSpPr>
            <p:nvPr/>
          </p:nvSpPr>
          <p:spPr bwMode="auto">
            <a:xfrm>
              <a:off x="3857" y="1974"/>
              <a:ext cx="176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</a:rPr>
                <a:t>y</a:t>
              </a:r>
            </a:p>
          </p:txBody>
        </p:sp>
        <p:sp>
          <p:nvSpPr>
            <p:cNvPr id="78" name="Line 22"/>
            <p:cNvSpPr>
              <a:spLocks noChangeShapeType="1"/>
            </p:cNvSpPr>
            <p:nvPr/>
          </p:nvSpPr>
          <p:spPr bwMode="auto">
            <a:xfrm flipV="1">
              <a:off x="1114" y="1549"/>
              <a:ext cx="0" cy="50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6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</a:endParaRPr>
            </a:p>
          </p:txBody>
        </p:sp>
        <p:sp>
          <p:nvSpPr>
            <p:cNvPr id="79" name="Line 23"/>
            <p:cNvSpPr>
              <a:spLocks noChangeShapeType="1"/>
            </p:cNvSpPr>
            <p:nvPr/>
          </p:nvSpPr>
          <p:spPr bwMode="auto">
            <a:xfrm flipV="1">
              <a:off x="1114" y="1868"/>
              <a:ext cx="325" cy="18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6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</a:endParaRPr>
            </a:p>
          </p:txBody>
        </p:sp>
        <p:sp>
          <p:nvSpPr>
            <p:cNvPr id="80" name="Line 24"/>
            <p:cNvSpPr>
              <a:spLocks noChangeShapeType="1"/>
            </p:cNvSpPr>
            <p:nvPr/>
          </p:nvSpPr>
          <p:spPr bwMode="auto">
            <a:xfrm>
              <a:off x="1114" y="2064"/>
              <a:ext cx="31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6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</a:endParaRPr>
            </a:p>
          </p:txBody>
        </p:sp>
        <p:sp>
          <p:nvSpPr>
            <p:cNvPr id="81" name="Text Box 25"/>
            <p:cNvSpPr txBox="1">
              <a:spLocks noChangeArrowheads="1"/>
            </p:cNvSpPr>
            <p:nvPr/>
          </p:nvSpPr>
          <p:spPr bwMode="auto">
            <a:xfrm>
              <a:off x="1029" y="1371"/>
              <a:ext cx="176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</a:rPr>
                <a:t>x</a:t>
              </a:r>
            </a:p>
          </p:txBody>
        </p:sp>
        <p:sp>
          <p:nvSpPr>
            <p:cNvPr id="82" name="Text Box 26"/>
            <p:cNvSpPr txBox="1">
              <a:spLocks noChangeArrowheads="1"/>
            </p:cNvSpPr>
            <p:nvPr/>
          </p:nvSpPr>
          <p:spPr bwMode="auto">
            <a:xfrm>
              <a:off x="1431" y="2047"/>
              <a:ext cx="176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</a:rPr>
                <a:t>y</a:t>
              </a:r>
            </a:p>
          </p:txBody>
        </p:sp>
        <p:sp>
          <p:nvSpPr>
            <p:cNvPr id="83" name="Text Box 27"/>
            <p:cNvSpPr txBox="1">
              <a:spLocks noChangeArrowheads="1"/>
            </p:cNvSpPr>
            <p:nvPr/>
          </p:nvSpPr>
          <p:spPr bwMode="auto">
            <a:xfrm>
              <a:off x="1431" y="1647"/>
              <a:ext cx="176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</a:rPr>
                <a:t>z</a:t>
              </a:r>
            </a:p>
          </p:txBody>
        </p:sp>
        <p:sp>
          <p:nvSpPr>
            <p:cNvPr id="84" name="Line 28"/>
            <p:cNvSpPr>
              <a:spLocks noChangeShapeType="1"/>
            </p:cNvSpPr>
            <p:nvPr/>
          </p:nvSpPr>
          <p:spPr bwMode="auto">
            <a:xfrm flipV="1">
              <a:off x="3343" y="1461"/>
              <a:ext cx="0" cy="502"/>
            </a:xfrm>
            <a:prstGeom prst="line">
              <a:avLst/>
            </a:prstGeom>
            <a:noFill/>
            <a:ln w="57150">
              <a:solidFill>
                <a:srgbClr val="FA0600"/>
              </a:solidFill>
              <a:round/>
              <a:headEnd type="oval" w="med" len="med"/>
              <a:tailEnd type="triangl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6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</a:endParaRPr>
            </a:p>
          </p:txBody>
        </p:sp>
        <p:sp>
          <p:nvSpPr>
            <p:cNvPr id="85" name="Line 29"/>
            <p:cNvSpPr>
              <a:spLocks noChangeShapeType="1"/>
            </p:cNvSpPr>
            <p:nvPr/>
          </p:nvSpPr>
          <p:spPr bwMode="auto">
            <a:xfrm>
              <a:off x="3344" y="1963"/>
              <a:ext cx="0" cy="501"/>
            </a:xfrm>
            <a:prstGeom prst="line">
              <a:avLst/>
            </a:prstGeom>
            <a:noFill/>
            <a:ln w="57150">
              <a:solidFill>
                <a:srgbClr val="FA0600"/>
              </a:solidFill>
              <a:round/>
              <a:headEnd type="oval" w="med" len="med"/>
              <a:tailEnd type="triangl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6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</a:endParaRPr>
            </a:p>
          </p:txBody>
        </p:sp>
        <p:sp>
          <p:nvSpPr>
            <p:cNvPr id="86" name="Text Box 30"/>
            <p:cNvSpPr txBox="1">
              <a:spLocks noChangeArrowheads="1"/>
            </p:cNvSpPr>
            <p:nvPr/>
          </p:nvSpPr>
          <p:spPr bwMode="auto">
            <a:xfrm>
              <a:off x="2701" y="2521"/>
              <a:ext cx="1425" cy="5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</a:rPr>
                <a:t>Onde vue par un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</a:rPr>
                <a:t>observateur qui la regarde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</a:rPr>
                <a:t>arriver vers lui.</a:t>
              </a:r>
            </a:p>
          </p:txBody>
        </p:sp>
        <p:sp>
          <p:nvSpPr>
            <p:cNvPr id="87" name="Freeform 32"/>
            <p:cNvSpPr>
              <a:spLocks/>
            </p:cNvSpPr>
            <p:nvPr/>
          </p:nvSpPr>
          <p:spPr bwMode="auto">
            <a:xfrm>
              <a:off x="4409" y="1481"/>
              <a:ext cx="1160" cy="1184"/>
            </a:xfrm>
            <a:custGeom>
              <a:avLst/>
              <a:gdLst>
                <a:gd name="T0" fmla="*/ 0 w 1792"/>
                <a:gd name="T1" fmla="*/ 94 h 1491"/>
                <a:gd name="T2" fmla="*/ 1 w 1792"/>
                <a:gd name="T3" fmla="*/ 38 h 1491"/>
                <a:gd name="T4" fmla="*/ 3 w 1792"/>
                <a:gd name="T5" fmla="*/ 78 h 1491"/>
                <a:gd name="T6" fmla="*/ 4 w 1792"/>
                <a:gd name="T7" fmla="*/ 25 h 1491"/>
                <a:gd name="T8" fmla="*/ 6 w 1792"/>
                <a:gd name="T9" fmla="*/ 53 h 1491"/>
                <a:gd name="T10" fmla="*/ 6 w 1792"/>
                <a:gd name="T11" fmla="*/ 13 h 1491"/>
                <a:gd name="T12" fmla="*/ 8 w 1792"/>
                <a:gd name="T13" fmla="*/ 35 h 1491"/>
                <a:gd name="T14" fmla="*/ 9 w 1792"/>
                <a:gd name="T15" fmla="*/ 3 h 1491"/>
                <a:gd name="T16" fmla="*/ 10 w 1792"/>
                <a:gd name="T17" fmla="*/ 14 h 149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92"/>
                <a:gd name="T28" fmla="*/ 0 h 1491"/>
                <a:gd name="T29" fmla="*/ 1792 w 1792"/>
                <a:gd name="T30" fmla="*/ 1491 h 149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92" h="1491">
                  <a:moveTo>
                    <a:pt x="0" y="1491"/>
                  </a:moveTo>
                  <a:cubicBezTo>
                    <a:pt x="60" y="1065"/>
                    <a:pt x="120" y="639"/>
                    <a:pt x="210" y="595"/>
                  </a:cubicBezTo>
                  <a:cubicBezTo>
                    <a:pt x="300" y="551"/>
                    <a:pt x="455" y="1259"/>
                    <a:pt x="540" y="1226"/>
                  </a:cubicBezTo>
                  <a:cubicBezTo>
                    <a:pt x="625" y="1193"/>
                    <a:pt x="634" y="456"/>
                    <a:pt x="722" y="394"/>
                  </a:cubicBezTo>
                  <a:cubicBezTo>
                    <a:pt x="810" y="332"/>
                    <a:pt x="988" y="881"/>
                    <a:pt x="1070" y="851"/>
                  </a:cubicBezTo>
                  <a:cubicBezTo>
                    <a:pt x="1152" y="821"/>
                    <a:pt x="1141" y="258"/>
                    <a:pt x="1216" y="211"/>
                  </a:cubicBezTo>
                  <a:cubicBezTo>
                    <a:pt x="1291" y="164"/>
                    <a:pt x="1452" y="594"/>
                    <a:pt x="1518" y="568"/>
                  </a:cubicBezTo>
                  <a:cubicBezTo>
                    <a:pt x="1584" y="542"/>
                    <a:pt x="1563" y="112"/>
                    <a:pt x="1609" y="56"/>
                  </a:cubicBezTo>
                  <a:cubicBezTo>
                    <a:pt x="1655" y="0"/>
                    <a:pt x="1723" y="115"/>
                    <a:pt x="1792" y="230"/>
                  </a:cubicBezTo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6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</a:endParaRPr>
            </a:p>
          </p:txBody>
        </p:sp>
        <p:sp>
          <p:nvSpPr>
            <p:cNvPr id="88" name="Line 33"/>
            <p:cNvSpPr>
              <a:spLocks noChangeShapeType="1"/>
            </p:cNvSpPr>
            <p:nvPr/>
          </p:nvSpPr>
          <p:spPr bwMode="auto">
            <a:xfrm flipV="1">
              <a:off x="4364" y="1553"/>
              <a:ext cx="1362" cy="8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6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</a:endParaRPr>
            </a:p>
          </p:txBody>
        </p:sp>
        <p:sp>
          <p:nvSpPr>
            <p:cNvPr id="89" name="Line 34"/>
            <p:cNvSpPr>
              <a:spLocks noChangeShapeType="1"/>
            </p:cNvSpPr>
            <p:nvPr/>
          </p:nvSpPr>
          <p:spPr bwMode="auto">
            <a:xfrm flipV="1">
              <a:off x="4486" y="2164"/>
              <a:ext cx="0" cy="1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6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</a:endParaRPr>
            </a:p>
          </p:txBody>
        </p:sp>
        <p:sp>
          <p:nvSpPr>
            <p:cNvPr id="90" name="Line 35"/>
            <p:cNvSpPr>
              <a:spLocks noChangeShapeType="1"/>
            </p:cNvSpPr>
            <p:nvPr/>
          </p:nvSpPr>
          <p:spPr bwMode="auto">
            <a:xfrm flipV="1">
              <a:off x="4548" y="1968"/>
              <a:ext cx="0" cy="30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6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</a:endParaRPr>
            </a:p>
          </p:txBody>
        </p:sp>
        <p:sp>
          <p:nvSpPr>
            <p:cNvPr id="91" name="Line 36"/>
            <p:cNvSpPr>
              <a:spLocks noChangeShapeType="1"/>
            </p:cNvSpPr>
            <p:nvPr/>
          </p:nvSpPr>
          <p:spPr bwMode="auto">
            <a:xfrm flipV="1">
              <a:off x="4622" y="2126"/>
              <a:ext cx="0" cy="11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6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</a:endParaRPr>
            </a:p>
          </p:txBody>
        </p:sp>
        <p:sp>
          <p:nvSpPr>
            <p:cNvPr id="92" name="Line 37"/>
            <p:cNvSpPr>
              <a:spLocks noChangeShapeType="1"/>
            </p:cNvSpPr>
            <p:nvPr/>
          </p:nvSpPr>
          <p:spPr bwMode="auto">
            <a:xfrm>
              <a:off x="4692" y="2198"/>
              <a:ext cx="0" cy="9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6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</a:endParaRPr>
            </a:p>
          </p:txBody>
        </p:sp>
        <p:sp>
          <p:nvSpPr>
            <p:cNvPr id="93" name="Line 38"/>
            <p:cNvSpPr>
              <a:spLocks noChangeShapeType="1"/>
            </p:cNvSpPr>
            <p:nvPr/>
          </p:nvSpPr>
          <p:spPr bwMode="auto">
            <a:xfrm>
              <a:off x="4736" y="2176"/>
              <a:ext cx="0" cy="24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6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</a:endParaRPr>
            </a:p>
          </p:txBody>
        </p:sp>
        <p:sp>
          <p:nvSpPr>
            <p:cNvPr id="94" name="Line 39"/>
            <p:cNvSpPr>
              <a:spLocks noChangeShapeType="1"/>
            </p:cNvSpPr>
            <p:nvPr/>
          </p:nvSpPr>
          <p:spPr bwMode="auto">
            <a:xfrm>
              <a:off x="4786" y="2148"/>
              <a:ext cx="0" cy="13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6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</a:endParaRPr>
            </a:p>
          </p:txBody>
        </p:sp>
        <p:sp>
          <p:nvSpPr>
            <p:cNvPr id="95" name="Line 40"/>
            <p:cNvSpPr>
              <a:spLocks noChangeShapeType="1"/>
            </p:cNvSpPr>
            <p:nvPr/>
          </p:nvSpPr>
          <p:spPr bwMode="auto">
            <a:xfrm flipV="1">
              <a:off x="4854" y="1918"/>
              <a:ext cx="0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6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</a:endParaRPr>
            </a:p>
          </p:txBody>
        </p:sp>
        <p:sp>
          <p:nvSpPr>
            <p:cNvPr id="96" name="Line 41"/>
            <p:cNvSpPr>
              <a:spLocks noChangeShapeType="1"/>
            </p:cNvSpPr>
            <p:nvPr/>
          </p:nvSpPr>
          <p:spPr bwMode="auto">
            <a:xfrm flipV="1">
              <a:off x="4896" y="1806"/>
              <a:ext cx="0" cy="2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6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</a:endParaRPr>
            </a:p>
          </p:txBody>
        </p:sp>
        <p:sp>
          <p:nvSpPr>
            <p:cNvPr id="97" name="Line 42"/>
            <p:cNvSpPr>
              <a:spLocks noChangeShapeType="1"/>
            </p:cNvSpPr>
            <p:nvPr/>
          </p:nvSpPr>
          <p:spPr bwMode="auto">
            <a:xfrm flipV="1">
              <a:off x="4954" y="1906"/>
              <a:ext cx="0" cy="12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6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</a:endParaRPr>
            </a:p>
          </p:txBody>
        </p:sp>
        <p:sp>
          <p:nvSpPr>
            <p:cNvPr id="98" name="Line 43"/>
            <p:cNvSpPr>
              <a:spLocks noChangeShapeType="1"/>
            </p:cNvSpPr>
            <p:nvPr/>
          </p:nvSpPr>
          <p:spPr bwMode="auto">
            <a:xfrm>
              <a:off x="5042" y="1980"/>
              <a:ext cx="0" cy="7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6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</a:endParaRPr>
            </a:p>
          </p:txBody>
        </p:sp>
        <p:sp>
          <p:nvSpPr>
            <p:cNvPr id="99" name="Line 44"/>
            <p:cNvSpPr>
              <a:spLocks noChangeShapeType="1"/>
            </p:cNvSpPr>
            <p:nvPr/>
          </p:nvSpPr>
          <p:spPr bwMode="auto">
            <a:xfrm>
              <a:off x="5094" y="1954"/>
              <a:ext cx="0" cy="18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6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</a:endParaRPr>
            </a:p>
          </p:txBody>
        </p:sp>
        <p:sp>
          <p:nvSpPr>
            <p:cNvPr id="100" name="Line 45"/>
            <p:cNvSpPr>
              <a:spLocks noChangeShapeType="1"/>
            </p:cNvSpPr>
            <p:nvPr/>
          </p:nvSpPr>
          <p:spPr bwMode="auto">
            <a:xfrm flipV="1">
              <a:off x="5188" y="1708"/>
              <a:ext cx="0" cy="17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6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</a:endParaRPr>
            </a:p>
          </p:txBody>
        </p:sp>
        <p:sp>
          <p:nvSpPr>
            <p:cNvPr id="101" name="Line 46"/>
            <p:cNvSpPr>
              <a:spLocks noChangeShapeType="1"/>
            </p:cNvSpPr>
            <p:nvPr/>
          </p:nvSpPr>
          <p:spPr bwMode="auto">
            <a:xfrm flipV="1">
              <a:off x="5252" y="1730"/>
              <a:ext cx="0" cy="11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6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</a:endParaRPr>
            </a:p>
          </p:txBody>
        </p:sp>
        <p:sp>
          <p:nvSpPr>
            <p:cNvPr id="102" name="Line 47"/>
            <p:cNvSpPr>
              <a:spLocks noChangeShapeType="1"/>
            </p:cNvSpPr>
            <p:nvPr/>
          </p:nvSpPr>
          <p:spPr bwMode="auto">
            <a:xfrm>
              <a:off x="5352" y="1794"/>
              <a:ext cx="0" cy="7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6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</a:endParaRPr>
            </a:p>
          </p:txBody>
        </p:sp>
        <p:sp>
          <p:nvSpPr>
            <p:cNvPr id="103" name="Line 48"/>
            <p:cNvSpPr>
              <a:spLocks noChangeShapeType="1"/>
            </p:cNvSpPr>
            <p:nvPr/>
          </p:nvSpPr>
          <p:spPr bwMode="auto">
            <a:xfrm>
              <a:off x="5392" y="1764"/>
              <a:ext cx="0" cy="14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6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</a:endParaRPr>
            </a:p>
          </p:txBody>
        </p:sp>
        <p:sp>
          <p:nvSpPr>
            <p:cNvPr id="104" name="Line 49"/>
            <p:cNvSpPr>
              <a:spLocks noChangeShapeType="1"/>
            </p:cNvSpPr>
            <p:nvPr/>
          </p:nvSpPr>
          <p:spPr bwMode="auto">
            <a:xfrm flipV="1">
              <a:off x="5484" y="1526"/>
              <a:ext cx="0" cy="17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6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</a:endParaRPr>
            </a:p>
          </p:txBody>
        </p:sp>
        <p:sp>
          <p:nvSpPr>
            <p:cNvPr id="105" name="Text Box 50"/>
            <p:cNvSpPr txBox="1">
              <a:spLocks noChangeArrowheads="1"/>
            </p:cNvSpPr>
            <p:nvPr/>
          </p:nvSpPr>
          <p:spPr bwMode="auto">
            <a:xfrm>
              <a:off x="4460" y="1655"/>
              <a:ext cx="193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1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</a:rPr>
                <a:t>E</a:t>
              </a:r>
            </a:p>
          </p:txBody>
        </p:sp>
        <p:sp>
          <p:nvSpPr>
            <p:cNvPr id="106" name="Line 51"/>
            <p:cNvSpPr>
              <a:spLocks noChangeShapeType="1"/>
            </p:cNvSpPr>
            <p:nvPr/>
          </p:nvSpPr>
          <p:spPr bwMode="auto">
            <a:xfrm flipV="1">
              <a:off x="4358" y="1592"/>
              <a:ext cx="0" cy="81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6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</a:endParaRPr>
            </a:p>
          </p:txBody>
        </p:sp>
        <p:sp>
          <p:nvSpPr>
            <p:cNvPr id="107" name="Text Box 52"/>
            <p:cNvSpPr txBox="1">
              <a:spLocks noChangeArrowheads="1"/>
            </p:cNvSpPr>
            <p:nvPr/>
          </p:nvSpPr>
          <p:spPr bwMode="auto">
            <a:xfrm>
              <a:off x="4268" y="1335"/>
              <a:ext cx="176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</a:rPr>
                <a:t>x</a:t>
              </a:r>
            </a:p>
          </p:txBody>
        </p:sp>
        <p:sp>
          <p:nvSpPr>
            <p:cNvPr id="108" name="Text Box 53"/>
            <p:cNvSpPr txBox="1">
              <a:spLocks noChangeArrowheads="1"/>
            </p:cNvSpPr>
            <p:nvPr/>
          </p:nvSpPr>
          <p:spPr bwMode="auto">
            <a:xfrm>
              <a:off x="5572" y="1591"/>
              <a:ext cx="176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</a:rPr>
                <a:t>z</a:t>
              </a:r>
            </a:p>
          </p:txBody>
        </p:sp>
        <p:sp>
          <p:nvSpPr>
            <p:cNvPr id="109" name="Rectangle 56"/>
            <p:cNvSpPr>
              <a:spLocks noChangeArrowheads="1"/>
            </p:cNvSpPr>
            <p:nvPr/>
          </p:nvSpPr>
          <p:spPr bwMode="auto">
            <a:xfrm>
              <a:off x="4200" y="752"/>
              <a:ext cx="1552" cy="255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6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</a:endParaRPr>
            </a:p>
          </p:txBody>
        </p:sp>
        <p:sp>
          <p:nvSpPr>
            <p:cNvPr id="110" name="Text Box 58"/>
            <p:cNvSpPr txBox="1">
              <a:spLocks noChangeArrowheads="1"/>
            </p:cNvSpPr>
            <p:nvPr/>
          </p:nvSpPr>
          <p:spPr bwMode="auto">
            <a:xfrm>
              <a:off x="102" y="791"/>
              <a:ext cx="181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</a:rPr>
                <a:t>a</a:t>
              </a:r>
            </a:p>
          </p:txBody>
        </p:sp>
        <p:sp>
          <p:nvSpPr>
            <p:cNvPr id="111" name="Text Box 59"/>
            <p:cNvSpPr txBox="1">
              <a:spLocks noChangeArrowheads="1"/>
            </p:cNvSpPr>
            <p:nvPr/>
          </p:nvSpPr>
          <p:spPr bwMode="auto">
            <a:xfrm>
              <a:off x="2718" y="807"/>
              <a:ext cx="181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</a:rPr>
                <a:t>b</a:t>
              </a:r>
            </a:p>
          </p:txBody>
        </p:sp>
        <p:sp>
          <p:nvSpPr>
            <p:cNvPr id="112" name="Rectangle 60"/>
            <p:cNvSpPr>
              <a:spLocks noChangeArrowheads="1"/>
            </p:cNvSpPr>
            <p:nvPr/>
          </p:nvSpPr>
          <p:spPr bwMode="auto">
            <a:xfrm>
              <a:off x="2680" y="752"/>
              <a:ext cx="1464" cy="255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6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</a:endParaRPr>
            </a:p>
          </p:txBody>
        </p:sp>
        <p:sp>
          <p:nvSpPr>
            <p:cNvPr id="113" name="Text Box 61"/>
            <p:cNvSpPr txBox="1">
              <a:spLocks noChangeArrowheads="1"/>
            </p:cNvSpPr>
            <p:nvPr/>
          </p:nvSpPr>
          <p:spPr bwMode="auto">
            <a:xfrm>
              <a:off x="4294" y="815"/>
              <a:ext cx="176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</a:rPr>
                <a:t>c</a:t>
              </a:r>
            </a:p>
          </p:txBody>
        </p:sp>
        <p:sp>
          <p:nvSpPr>
            <p:cNvPr id="114" name="AutoShape 65"/>
            <p:cNvSpPr>
              <a:spLocks noChangeArrowheads="1"/>
            </p:cNvSpPr>
            <p:nvPr/>
          </p:nvSpPr>
          <p:spPr bwMode="auto">
            <a:xfrm>
              <a:off x="2544" y="1912"/>
              <a:ext cx="200" cy="120"/>
            </a:xfrm>
            <a:prstGeom prst="leftRightArrow">
              <a:avLst>
                <a:gd name="adj1" fmla="val 50000"/>
                <a:gd name="adj2" fmla="val 33333"/>
              </a:avLst>
            </a:prstGeom>
            <a:solidFill>
              <a:srgbClr val="BBE0E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6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</a:endParaRPr>
            </a:p>
          </p:txBody>
        </p:sp>
        <p:sp>
          <p:nvSpPr>
            <p:cNvPr id="115" name="AutoShape 66"/>
            <p:cNvSpPr>
              <a:spLocks noChangeArrowheads="1"/>
            </p:cNvSpPr>
            <p:nvPr/>
          </p:nvSpPr>
          <p:spPr bwMode="auto">
            <a:xfrm>
              <a:off x="4072" y="1912"/>
              <a:ext cx="200" cy="120"/>
            </a:xfrm>
            <a:prstGeom prst="leftRightArrow">
              <a:avLst>
                <a:gd name="adj1" fmla="val 50000"/>
                <a:gd name="adj2" fmla="val 33333"/>
              </a:avLst>
            </a:prstGeom>
            <a:solidFill>
              <a:srgbClr val="BBE0E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6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</a:endParaRPr>
            </a:p>
          </p:txBody>
        </p:sp>
      </p:grpSp>
      <p:sp>
        <p:nvSpPr>
          <p:cNvPr id="116" name="Titre 1"/>
          <p:cNvSpPr txBox="1">
            <a:spLocks/>
          </p:cNvSpPr>
          <p:nvPr/>
        </p:nvSpPr>
        <p:spPr>
          <a:xfrm>
            <a:off x="1524000" y="6376434"/>
            <a:ext cx="7391400" cy="39266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COM101                          Chap1 : </a:t>
            </a:r>
            <a:r>
              <a:rPr kumimoji="0" lang="fr-FR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Généralités</a:t>
            </a:r>
            <a:endParaRPr kumimoji="0" lang="fr-FR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page </a:t>
            </a:r>
            <a:fld id="{C6DDD436-036D-4AFC-B45E-DF406FB8E6F8}" type="slidenum">
              <a:rPr lang="fr-FR" smtClean="0"/>
              <a:pPr/>
              <a:t>10</a:t>
            </a:fld>
            <a:endParaRPr lang="fr-FR"/>
          </a:p>
        </p:txBody>
      </p:sp>
      <p:sp>
        <p:nvSpPr>
          <p:cNvPr id="59" name="Rectangle 58"/>
          <p:cNvSpPr/>
          <p:nvPr/>
        </p:nvSpPr>
        <p:spPr>
          <a:xfrm>
            <a:off x="0" y="920234"/>
            <a:ext cx="31790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è"/>
            </a:pPr>
            <a:r>
              <a:rPr lang="fr-FR" sz="2400" b="1" kern="0" dirty="0" smtClean="0">
                <a:solidFill>
                  <a:srgbClr val="DA6667"/>
                </a:solidFill>
                <a:latin typeface="Arial Narrow" pitchFamily="34" charset="0"/>
                <a:sym typeface="Wingdings" pitchFamily="2" charset="2"/>
              </a:rPr>
              <a:t>Notion de polarisation</a:t>
            </a:r>
          </a:p>
        </p:txBody>
      </p:sp>
      <p:sp>
        <p:nvSpPr>
          <p:cNvPr id="60" name="Titre 1"/>
          <p:cNvSpPr txBox="1">
            <a:spLocks/>
          </p:cNvSpPr>
          <p:nvPr/>
        </p:nvSpPr>
        <p:spPr>
          <a:xfrm>
            <a:off x="1497013" y="443775"/>
            <a:ext cx="7391400" cy="545066"/>
          </a:xfrm>
          <a:prstGeom prst="rect">
            <a:avLst/>
          </a:prstGeom>
        </p:spPr>
        <p:txBody>
          <a:bodyPr/>
          <a:lstStyle/>
          <a:p>
            <a:r>
              <a:rPr lang="fr-FR" sz="2800" b="1" kern="0" dirty="0" smtClean="0">
                <a:solidFill>
                  <a:srgbClr val="DA6667"/>
                </a:solidFill>
                <a:latin typeface="Arial Narrow" pitchFamily="34" charset="0"/>
              </a:rPr>
              <a:t>2. Expression d’une vibration monochromatique</a:t>
            </a:r>
          </a:p>
        </p:txBody>
      </p:sp>
      <p:grpSp>
        <p:nvGrpSpPr>
          <p:cNvPr id="66" name="Groupe 4"/>
          <p:cNvGrpSpPr>
            <a:grpSpLocks/>
          </p:cNvGrpSpPr>
          <p:nvPr/>
        </p:nvGrpSpPr>
        <p:grpSpPr bwMode="auto">
          <a:xfrm>
            <a:off x="650875" y="2009775"/>
            <a:ext cx="2936836" cy="2419350"/>
            <a:chOff x="2824163" y="409575"/>
            <a:chExt cx="2936468" cy="2419350"/>
          </a:xfrm>
        </p:grpSpPr>
        <p:pic>
          <p:nvPicPr>
            <p:cNvPr id="67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24163" y="695325"/>
              <a:ext cx="2657475" cy="2133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8" name="ZoneTexte 2"/>
            <p:cNvSpPr txBox="1">
              <a:spLocks noChangeArrowheads="1"/>
            </p:cNvSpPr>
            <p:nvPr/>
          </p:nvSpPr>
          <p:spPr bwMode="auto">
            <a:xfrm>
              <a:off x="4838700" y="409575"/>
              <a:ext cx="92193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</a:rPr>
                <a:t>Verticale</a:t>
              </a:r>
            </a:p>
          </p:txBody>
        </p:sp>
        <p:sp>
          <p:nvSpPr>
            <p:cNvPr id="69" name="ZoneTexte 3"/>
            <p:cNvSpPr txBox="1">
              <a:spLocks noChangeArrowheads="1"/>
            </p:cNvSpPr>
            <p:nvPr/>
          </p:nvSpPr>
          <p:spPr bwMode="auto">
            <a:xfrm>
              <a:off x="3314701" y="409575"/>
              <a:ext cx="114311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</a:rPr>
                <a:t>Horizontale</a:t>
              </a:r>
            </a:p>
          </p:txBody>
        </p:sp>
      </p:grpSp>
      <p:pic>
        <p:nvPicPr>
          <p:cNvPr id="7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05275" y="2289175"/>
            <a:ext cx="4962525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" name="ZoneTexte 70"/>
          <p:cNvSpPr txBox="1"/>
          <p:nvPr/>
        </p:nvSpPr>
        <p:spPr>
          <a:xfrm>
            <a:off x="927100" y="1562100"/>
            <a:ext cx="2165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latin typeface="Arial Narrow" pitchFamily="34" charset="0"/>
              </a:rPr>
              <a:t>Polarisation rectiligne</a:t>
            </a:r>
            <a:endParaRPr lang="fr-FR" b="1" dirty="0">
              <a:latin typeface="Arial Narrow" pitchFamily="34" charset="0"/>
            </a:endParaRPr>
          </a:p>
        </p:txBody>
      </p:sp>
      <p:sp>
        <p:nvSpPr>
          <p:cNvPr id="72" name="ZoneTexte 71"/>
          <p:cNvSpPr txBox="1"/>
          <p:nvPr/>
        </p:nvSpPr>
        <p:spPr>
          <a:xfrm>
            <a:off x="5078099" y="1574800"/>
            <a:ext cx="2167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latin typeface="Arial Narrow" pitchFamily="34" charset="0"/>
              </a:rPr>
              <a:t>Polarisation circulaire</a:t>
            </a:r>
            <a:endParaRPr lang="fr-FR" b="1" dirty="0">
              <a:latin typeface="Arial Narrow" pitchFamily="34" charset="0"/>
            </a:endParaRPr>
          </a:p>
        </p:txBody>
      </p:sp>
      <p:sp>
        <p:nvSpPr>
          <p:cNvPr id="73" name="ZoneTexte 72"/>
          <p:cNvSpPr txBox="1"/>
          <p:nvPr/>
        </p:nvSpPr>
        <p:spPr>
          <a:xfrm>
            <a:off x="546100" y="5575300"/>
            <a:ext cx="4960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smtClean="0">
                <a:latin typeface="Arial Narrow" pitchFamily="34" charset="0"/>
              </a:rPr>
              <a:t>Remarque : la polarisation lumière du soleil est aléatoire!</a:t>
            </a:r>
            <a:endParaRPr lang="fr-FR" i="1" dirty="0">
              <a:latin typeface="Arial Narrow" pitchFamily="34" charset="0"/>
            </a:endParaRPr>
          </a:p>
        </p:txBody>
      </p:sp>
      <p:sp>
        <p:nvSpPr>
          <p:cNvPr id="74" name="Titre 1"/>
          <p:cNvSpPr txBox="1">
            <a:spLocks/>
          </p:cNvSpPr>
          <p:nvPr/>
        </p:nvSpPr>
        <p:spPr>
          <a:xfrm>
            <a:off x="1524000" y="6376434"/>
            <a:ext cx="7391400" cy="39266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COM101                          Chap1 : </a:t>
            </a:r>
            <a:r>
              <a:rPr kumimoji="0" lang="fr-FR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Généralités</a:t>
            </a:r>
            <a:endParaRPr kumimoji="0" lang="fr-FR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à coins arrondis 11"/>
          <p:cNvSpPr/>
          <p:nvPr/>
        </p:nvSpPr>
        <p:spPr>
          <a:xfrm>
            <a:off x="3606800" y="4572000"/>
            <a:ext cx="1930400" cy="6477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page </a:t>
            </a:r>
            <a:fld id="{C6DDD436-036D-4AFC-B45E-DF406FB8E6F8}" type="slidenum">
              <a:rPr lang="fr-FR" smtClean="0"/>
              <a:pPr/>
              <a:t>11</a:t>
            </a:fld>
            <a:endParaRPr lang="fr-FR"/>
          </a:p>
        </p:txBody>
      </p:sp>
      <p:sp>
        <p:nvSpPr>
          <p:cNvPr id="3379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0" y="920234"/>
            <a:ext cx="42899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è"/>
            </a:pPr>
            <a:r>
              <a:rPr lang="fr-FR" sz="2400" b="1" kern="0" dirty="0" smtClean="0">
                <a:solidFill>
                  <a:srgbClr val="DA6667"/>
                </a:solidFill>
                <a:latin typeface="Arial Narrow" pitchFamily="34" charset="0"/>
                <a:sym typeface="Wingdings" pitchFamily="2" charset="2"/>
              </a:rPr>
              <a:t>Intensité d’une onde lumineuse</a:t>
            </a: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1497013" y="443775"/>
            <a:ext cx="7391400" cy="545066"/>
          </a:xfrm>
          <a:prstGeom prst="rect">
            <a:avLst/>
          </a:prstGeom>
        </p:spPr>
        <p:txBody>
          <a:bodyPr/>
          <a:lstStyle/>
          <a:p>
            <a:r>
              <a:rPr lang="fr-FR" sz="2800" b="1" kern="0" dirty="0" smtClean="0">
                <a:solidFill>
                  <a:srgbClr val="DA6667"/>
                </a:solidFill>
                <a:latin typeface="Arial Narrow" pitchFamily="34" charset="0"/>
              </a:rPr>
              <a:t>2. Expression d’une vibration monochromatique</a:t>
            </a:r>
          </a:p>
        </p:txBody>
      </p:sp>
      <p:sp>
        <p:nvSpPr>
          <p:cNvPr id="33792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558800" y="2108200"/>
            <a:ext cx="23150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Arial Narrow" pitchFamily="34" charset="0"/>
              </a:rPr>
              <a:t>D’une manière générale :</a:t>
            </a:r>
            <a:endParaRPr lang="fr-FR" dirty="0">
              <a:latin typeface="Arial Narrow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596900" y="3987800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Arial Narrow" pitchFamily="34" charset="0"/>
              </a:rPr>
              <a:t>En pratique :</a:t>
            </a:r>
            <a:endParaRPr lang="fr-FR" dirty="0">
              <a:latin typeface="Arial Narrow" pitchFamily="34" charset="0"/>
            </a:endParaRPr>
          </a:p>
        </p:txBody>
      </p:sp>
      <p:sp>
        <p:nvSpPr>
          <p:cNvPr id="13" name="Titre 1"/>
          <p:cNvSpPr txBox="1">
            <a:spLocks/>
          </p:cNvSpPr>
          <p:nvPr/>
        </p:nvSpPr>
        <p:spPr>
          <a:xfrm>
            <a:off x="1524000" y="6376434"/>
            <a:ext cx="7391400" cy="39266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COM101                          Chap1 : </a:t>
            </a:r>
            <a:r>
              <a:rPr kumimoji="0" lang="fr-FR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Généralités</a:t>
            </a:r>
            <a:endParaRPr kumimoji="0" lang="fr-FR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873857" y="2806276"/>
                <a:ext cx="3386632" cy="7152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fr-FR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fr-FR" i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fr-FR" i="1">
                          <a:latin typeface="Cambria Math" panose="02040503050406030204" pitchFamily="18" charset="0"/>
                        </a:rPr>
                        <m:t>𝑐</m:t>
                      </m:r>
                      <m:d>
                        <m:dPr>
                          <m:begChr m:val="〈"/>
                          <m:endChr m:val="〉"/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p>
                              <m:r>
                                <a:rPr lang="fr-FR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fr-FR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fr-FR" i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fr-FR" i="1">
                          <a:latin typeface="Cambria Math" panose="02040503050406030204" pitchFamily="18" charset="0"/>
                        </a:rPr>
                        <m:t>𝑐</m:t>
                      </m:r>
                      <m:f>
                        <m:f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</m:den>
                      </m:f>
                      <m:nary>
                        <m:naryPr>
                          <m:limLoc m:val="subSup"/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fr-FR" i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</m:sup>
                        <m:e>
                          <m:sSup>
                            <m:sSup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fr-F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fr-F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fr-FR" i="1"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</m:acc>
                                </m:e>
                              </m:d>
                            </m:e>
                            <m:sup>
                              <m:r>
                                <a:rPr lang="fr-FR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3857" y="2806276"/>
                <a:ext cx="3386632" cy="71526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654006" y="4678270"/>
                <a:ext cx="182633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fr-FR" i="0">
                          <a:latin typeface="Cambria Math" panose="02040503050406030204" pitchFamily="18" charset="0"/>
                        </a:rPr>
                        <m:t>∝</m:t>
                      </m:r>
                      <m:r>
                        <a:rPr lang="fr-FR" i="1">
                          <a:latin typeface="Cambria Math" panose="02040503050406030204" pitchFamily="18" charset="0"/>
                        </a:rPr>
                        <m:t>𝐸</m:t>
                      </m:r>
                      <m:sSup>
                        <m:sSup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p>
                          <m:r>
                            <a:rPr lang="fr-FR" i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fr-FR" i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fr-FR" i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fr-FR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4006" y="4678270"/>
                <a:ext cx="1826334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page </a:t>
            </a:r>
            <a:fld id="{C6DDD436-036D-4AFC-B45E-DF406FB8E6F8}" type="slidenum">
              <a:rPr lang="fr-FR" smtClean="0"/>
              <a:pPr/>
              <a:t>12</a:t>
            </a:fld>
            <a:endParaRPr lang="fr-FR"/>
          </a:p>
        </p:txBody>
      </p:sp>
      <p:grpSp>
        <p:nvGrpSpPr>
          <p:cNvPr id="29" name="Group 43"/>
          <p:cNvGrpSpPr>
            <a:grpSpLocks/>
          </p:cNvGrpSpPr>
          <p:nvPr/>
        </p:nvGrpSpPr>
        <p:grpSpPr bwMode="auto">
          <a:xfrm>
            <a:off x="1155067" y="1189667"/>
            <a:ext cx="6249987" cy="3234517"/>
            <a:chOff x="952" y="654"/>
            <a:chExt cx="4795" cy="2595"/>
          </a:xfrm>
        </p:grpSpPr>
        <p:sp>
          <p:nvSpPr>
            <p:cNvPr id="30" name="Oval 4"/>
            <p:cNvSpPr>
              <a:spLocks noChangeArrowheads="1"/>
            </p:cNvSpPr>
            <p:nvPr/>
          </p:nvSpPr>
          <p:spPr bwMode="auto">
            <a:xfrm>
              <a:off x="1406" y="1603"/>
              <a:ext cx="227" cy="227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</a:endParaRPr>
            </a:p>
          </p:txBody>
        </p:sp>
        <p:sp>
          <p:nvSpPr>
            <p:cNvPr id="31" name="Line 10"/>
            <p:cNvSpPr>
              <a:spLocks noChangeShapeType="1"/>
            </p:cNvSpPr>
            <p:nvPr/>
          </p:nvSpPr>
          <p:spPr bwMode="auto">
            <a:xfrm flipV="1">
              <a:off x="1521" y="1719"/>
              <a:ext cx="273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</a:endParaRPr>
            </a:p>
          </p:txBody>
        </p:sp>
        <p:sp>
          <p:nvSpPr>
            <p:cNvPr id="32" name="Oval 17"/>
            <p:cNvSpPr>
              <a:spLocks noChangeArrowheads="1"/>
            </p:cNvSpPr>
            <p:nvPr/>
          </p:nvSpPr>
          <p:spPr bwMode="auto">
            <a:xfrm>
              <a:off x="1292" y="1491"/>
              <a:ext cx="453" cy="453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</a:endParaRPr>
            </a:p>
          </p:txBody>
        </p:sp>
        <p:sp>
          <p:nvSpPr>
            <p:cNvPr id="33" name="Oval 18"/>
            <p:cNvSpPr>
              <a:spLocks noChangeArrowheads="1"/>
            </p:cNvSpPr>
            <p:nvPr/>
          </p:nvSpPr>
          <p:spPr bwMode="auto">
            <a:xfrm>
              <a:off x="1180" y="1379"/>
              <a:ext cx="680" cy="680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</a:endParaRPr>
            </a:p>
          </p:txBody>
        </p:sp>
        <p:sp>
          <p:nvSpPr>
            <p:cNvPr id="34" name="Oval 19"/>
            <p:cNvSpPr>
              <a:spLocks noChangeArrowheads="1"/>
            </p:cNvSpPr>
            <p:nvPr/>
          </p:nvSpPr>
          <p:spPr bwMode="auto">
            <a:xfrm>
              <a:off x="1066" y="1265"/>
              <a:ext cx="907" cy="907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</a:endParaRPr>
            </a:p>
          </p:txBody>
        </p:sp>
        <p:sp>
          <p:nvSpPr>
            <p:cNvPr id="35" name="Oval 20"/>
            <p:cNvSpPr>
              <a:spLocks noChangeArrowheads="1"/>
            </p:cNvSpPr>
            <p:nvPr/>
          </p:nvSpPr>
          <p:spPr bwMode="auto">
            <a:xfrm>
              <a:off x="952" y="1151"/>
              <a:ext cx="1134" cy="1134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</a:endParaRPr>
            </a:p>
          </p:txBody>
        </p:sp>
        <p:sp>
          <p:nvSpPr>
            <p:cNvPr id="36" name="Freeform 22"/>
            <p:cNvSpPr>
              <a:spLocks/>
            </p:cNvSpPr>
            <p:nvPr/>
          </p:nvSpPr>
          <p:spPr bwMode="auto">
            <a:xfrm>
              <a:off x="2556" y="1263"/>
              <a:ext cx="96" cy="912"/>
            </a:xfrm>
            <a:custGeom>
              <a:avLst/>
              <a:gdLst>
                <a:gd name="T0" fmla="*/ 0 w 96"/>
                <a:gd name="T1" fmla="*/ 0 h 912"/>
                <a:gd name="T2" fmla="*/ 96 w 96"/>
                <a:gd name="T3" fmla="*/ 456 h 912"/>
                <a:gd name="T4" fmla="*/ 0 w 96"/>
                <a:gd name="T5" fmla="*/ 912 h 912"/>
                <a:gd name="T6" fmla="*/ 0 60000 65536"/>
                <a:gd name="T7" fmla="*/ 0 60000 65536"/>
                <a:gd name="T8" fmla="*/ 0 60000 65536"/>
                <a:gd name="T9" fmla="*/ 0 w 96"/>
                <a:gd name="T10" fmla="*/ 0 h 912"/>
                <a:gd name="T11" fmla="*/ 96 w 96"/>
                <a:gd name="T12" fmla="*/ 912 h 9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6" h="912">
                  <a:moveTo>
                    <a:pt x="0" y="0"/>
                  </a:moveTo>
                  <a:cubicBezTo>
                    <a:pt x="48" y="152"/>
                    <a:pt x="96" y="304"/>
                    <a:pt x="96" y="456"/>
                  </a:cubicBezTo>
                  <a:cubicBezTo>
                    <a:pt x="96" y="608"/>
                    <a:pt x="48" y="760"/>
                    <a:pt x="0" y="912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</a:endParaRPr>
            </a:p>
          </p:txBody>
        </p:sp>
        <p:sp>
          <p:nvSpPr>
            <p:cNvPr id="37" name="Freeform 23"/>
            <p:cNvSpPr>
              <a:spLocks/>
            </p:cNvSpPr>
            <p:nvPr/>
          </p:nvSpPr>
          <p:spPr bwMode="auto">
            <a:xfrm>
              <a:off x="3600" y="804"/>
              <a:ext cx="192" cy="1824"/>
            </a:xfrm>
            <a:custGeom>
              <a:avLst/>
              <a:gdLst>
                <a:gd name="T0" fmla="*/ 0 w 192"/>
                <a:gd name="T1" fmla="*/ 0 h 1824"/>
                <a:gd name="T2" fmla="*/ 192 w 192"/>
                <a:gd name="T3" fmla="*/ 912 h 1824"/>
                <a:gd name="T4" fmla="*/ 0 w 192"/>
                <a:gd name="T5" fmla="*/ 1824 h 1824"/>
                <a:gd name="T6" fmla="*/ 0 60000 65536"/>
                <a:gd name="T7" fmla="*/ 0 60000 65536"/>
                <a:gd name="T8" fmla="*/ 0 60000 65536"/>
                <a:gd name="T9" fmla="*/ 0 w 192"/>
                <a:gd name="T10" fmla="*/ 0 h 1824"/>
                <a:gd name="T11" fmla="*/ 192 w 192"/>
                <a:gd name="T12" fmla="*/ 1824 h 18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2" h="1824">
                  <a:moveTo>
                    <a:pt x="0" y="0"/>
                  </a:moveTo>
                  <a:cubicBezTo>
                    <a:pt x="96" y="304"/>
                    <a:pt x="192" y="608"/>
                    <a:pt x="192" y="912"/>
                  </a:cubicBezTo>
                  <a:cubicBezTo>
                    <a:pt x="192" y="1216"/>
                    <a:pt x="96" y="1520"/>
                    <a:pt x="0" y="1824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</a:endParaRPr>
            </a:p>
          </p:txBody>
        </p:sp>
        <p:sp>
          <p:nvSpPr>
            <p:cNvPr id="38" name="Line 24"/>
            <p:cNvSpPr>
              <a:spLocks noChangeShapeType="1"/>
            </p:cNvSpPr>
            <p:nvPr/>
          </p:nvSpPr>
          <p:spPr bwMode="auto">
            <a:xfrm>
              <a:off x="5076" y="654"/>
              <a:ext cx="0" cy="214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</a:endParaRPr>
            </a:p>
          </p:txBody>
        </p:sp>
        <p:sp>
          <p:nvSpPr>
            <p:cNvPr id="39" name="Line 25"/>
            <p:cNvSpPr>
              <a:spLocks noChangeShapeType="1"/>
            </p:cNvSpPr>
            <p:nvPr/>
          </p:nvSpPr>
          <p:spPr bwMode="auto">
            <a:xfrm>
              <a:off x="5212" y="654"/>
              <a:ext cx="0" cy="214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</a:endParaRPr>
            </a:p>
          </p:txBody>
        </p:sp>
        <p:sp>
          <p:nvSpPr>
            <p:cNvPr id="40" name="Line 26"/>
            <p:cNvSpPr>
              <a:spLocks noChangeShapeType="1"/>
            </p:cNvSpPr>
            <p:nvPr/>
          </p:nvSpPr>
          <p:spPr bwMode="auto">
            <a:xfrm>
              <a:off x="5348" y="654"/>
              <a:ext cx="0" cy="214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</a:endParaRPr>
            </a:p>
          </p:txBody>
        </p:sp>
        <p:sp>
          <p:nvSpPr>
            <p:cNvPr id="41" name="Line 27"/>
            <p:cNvSpPr>
              <a:spLocks noChangeShapeType="1"/>
            </p:cNvSpPr>
            <p:nvPr/>
          </p:nvSpPr>
          <p:spPr bwMode="auto">
            <a:xfrm>
              <a:off x="5484" y="654"/>
              <a:ext cx="0" cy="214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</a:endParaRPr>
            </a:p>
          </p:txBody>
        </p:sp>
        <p:sp>
          <p:nvSpPr>
            <p:cNvPr id="42" name="Freeform 29"/>
            <p:cNvSpPr>
              <a:spLocks/>
            </p:cNvSpPr>
            <p:nvPr/>
          </p:nvSpPr>
          <p:spPr bwMode="auto">
            <a:xfrm>
              <a:off x="3072" y="1032"/>
              <a:ext cx="151" cy="1368"/>
            </a:xfrm>
            <a:custGeom>
              <a:avLst/>
              <a:gdLst>
                <a:gd name="T0" fmla="*/ 0 w 151"/>
                <a:gd name="T1" fmla="*/ 0 h 1368"/>
                <a:gd name="T2" fmla="*/ 150 w 151"/>
                <a:gd name="T3" fmla="*/ 684 h 1368"/>
                <a:gd name="T4" fmla="*/ 6 w 151"/>
                <a:gd name="T5" fmla="*/ 1368 h 1368"/>
                <a:gd name="T6" fmla="*/ 0 60000 65536"/>
                <a:gd name="T7" fmla="*/ 0 60000 65536"/>
                <a:gd name="T8" fmla="*/ 0 60000 65536"/>
                <a:gd name="T9" fmla="*/ 0 w 151"/>
                <a:gd name="T10" fmla="*/ 0 h 1368"/>
                <a:gd name="T11" fmla="*/ 151 w 151"/>
                <a:gd name="T12" fmla="*/ 1368 h 13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1" h="1368">
                  <a:moveTo>
                    <a:pt x="0" y="0"/>
                  </a:moveTo>
                  <a:cubicBezTo>
                    <a:pt x="74" y="228"/>
                    <a:pt x="149" y="456"/>
                    <a:pt x="150" y="684"/>
                  </a:cubicBezTo>
                  <a:cubicBezTo>
                    <a:pt x="151" y="912"/>
                    <a:pt x="78" y="1140"/>
                    <a:pt x="6" y="1368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</a:endParaRPr>
            </a:p>
          </p:txBody>
        </p:sp>
        <p:sp>
          <p:nvSpPr>
            <p:cNvPr id="43" name="Oval 31"/>
            <p:cNvSpPr>
              <a:spLocks noChangeArrowheads="1"/>
            </p:cNvSpPr>
            <p:nvPr/>
          </p:nvSpPr>
          <p:spPr bwMode="auto">
            <a:xfrm>
              <a:off x="1488" y="1686"/>
              <a:ext cx="56" cy="56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</a:endParaRPr>
            </a:p>
          </p:txBody>
        </p:sp>
        <p:sp>
          <p:nvSpPr>
            <p:cNvPr id="44" name="Line 32"/>
            <p:cNvSpPr>
              <a:spLocks noChangeShapeType="1"/>
            </p:cNvSpPr>
            <p:nvPr/>
          </p:nvSpPr>
          <p:spPr bwMode="auto">
            <a:xfrm flipV="1">
              <a:off x="4309" y="1717"/>
              <a:ext cx="136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</a:endParaRPr>
            </a:p>
          </p:txBody>
        </p:sp>
        <p:sp>
          <p:nvSpPr>
            <p:cNvPr id="45" name="Line 33"/>
            <p:cNvSpPr>
              <a:spLocks noChangeShapeType="1"/>
            </p:cNvSpPr>
            <p:nvPr/>
          </p:nvSpPr>
          <p:spPr bwMode="auto">
            <a:xfrm flipH="1">
              <a:off x="4242" y="1632"/>
              <a:ext cx="36" cy="15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</a:endParaRPr>
            </a:p>
          </p:txBody>
        </p:sp>
        <p:sp>
          <p:nvSpPr>
            <p:cNvPr id="46" name="Line 35"/>
            <p:cNvSpPr>
              <a:spLocks noChangeShapeType="1"/>
            </p:cNvSpPr>
            <p:nvPr/>
          </p:nvSpPr>
          <p:spPr bwMode="auto">
            <a:xfrm flipH="1">
              <a:off x="4288" y="1636"/>
              <a:ext cx="36" cy="15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</a:endParaRPr>
            </a:p>
          </p:txBody>
        </p:sp>
        <p:sp>
          <p:nvSpPr>
            <p:cNvPr id="47" name="Text Box 36"/>
            <p:cNvSpPr txBox="1">
              <a:spLocks noChangeArrowheads="1"/>
            </p:cNvSpPr>
            <p:nvPr/>
          </p:nvSpPr>
          <p:spPr bwMode="auto">
            <a:xfrm>
              <a:off x="5564" y="1703"/>
              <a:ext cx="183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</a:rPr>
                <a:t>L</a:t>
              </a:r>
            </a:p>
          </p:txBody>
        </p:sp>
        <p:sp>
          <p:nvSpPr>
            <p:cNvPr id="48" name="Text Box 37"/>
            <p:cNvSpPr txBox="1">
              <a:spLocks noChangeArrowheads="1"/>
            </p:cNvSpPr>
            <p:nvPr/>
          </p:nvSpPr>
          <p:spPr bwMode="auto">
            <a:xfrm>
              <a:off x="1598" y="2407"/>
              <a:ext cx="410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</a:rPr>
                <a:t>Source</a:t>
              </a:r>
            </a:p>
          </p:txBody>
        </p:sp>
        <p:sp>
          <p:nvSpPr>
            <p:cNvPr id="49" name="Line 38"/>
            <p:cNvSpPr>
              <a:spLocks noChangeShapeType="1"/>
            </p:cNvSpPr>
            <p:nvPr/>
          </p:nvSpPr>
          <p:spPr bwMode="auto">
            <a:xfrm flipH="1" flipV="1">
              <a:off x="1536" y="1770"/>
              <a:ext cx="222" cy="60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</a:endParaRPr>
            </a:p>
          </p:txBody>
        </p:sp>
        <p:sp>
          <p:nvSpPr>
            <p:cNvPr id="50" name="AutoShape 39"/>
            <p:cNvSpPr>
              <a:spLocks/>
            </p:cNvSpPr>
            <p:nvPr/>
          </p:nvSpPr>
          <p:spPr bwMode="auto">
            <a:xfrm rot="-5400000">
              <a:off x="2562" y="1764"/>
              <a:ext cx="128" cy="2358"/>
            </a:xfrm>
            <a:prstGeom prst="leftBrace">
              <a:avLst>
                <a:gd name="adj1" fmla="val 153516"/>
                <a:gd name="adj2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</a:endParaRPr>
            </a:p>
          </p:txBody>
        </p:sp>
        <p:sp>
          <p:nvSpPr>
            <p:cNvPr id="51" name="AutoShape 40"/>
            <p:cNvSpPr>
              <a:spLocks/>
            </p:cNvSpPr>
            <p:nvPr/>
          </p:nvSpPr>
          <p:spPr bwMode="auto">
            <a:xfrm rot="-5400000">
              <a:off x="5200" y="2578"/>
              <a:ext cx="122" cy="744"/>
            </a:xfrm>
            <a:prstGeom prst="leftBrace">
              <a:avLst>
                <a:gd name="adj1" fmla="val 50820"/>
                <a:gd name="adj2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</a:endParaRPr>
            </a:p>
          </p:txBody>
        </p:sp>
        <p:sp>
          <p:nvSpPr>
            <p:cNvPr id="52" name="Text Box 41"/>
            <p:cNvSpPr txBox="1">
              <a:spLocks noChangeArrowheads="1"/>
            </p:cNvSpPr>
            <p:nvPr/>
          </p:nvSpPr>
          <p:spPr bwMode="auto">
            <a:xfrm>
              <a:off x="2108" y="3055"/>
              <a:ext cx="869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</a:rPr>
                <a:t>Ondes sphériques</a:t>
              </a:r>
            </a:p>
          </p:txBody>
        </p:sp>
        <p:sp>
          <p:nvSpPr>
            <p:cNvPr id="53" name="Text Box 42"/>
            <p:cNvSpPr txBox="1">
              <a:spLocks noChangeArrowheads="1"/>
            </p:cNvSpPr>
            <p:nvPr/>
          </p:nvSpPr>
          <p:spPr bwMode="auto">
            <a:xfrm>
              <a:off x="4860" y="3053"/>
              <a:ext cx="688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</a:rPr>
                <a:t>Ondes planes</a:t>
              </a:r>
            </a:p>
          </p:txBody>
        </p:sp>
      </p:grpSp>
      <p:sp>
        <p:nvSpPr>
          <p:cNvPr id="3430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56" name="Rectangle 55"/>
          <p:cNvSpPr/>
          <p:nvPr/>
        </p:nvSpPr>
        <p:spPr>
          <a:xfrm>
            <a:off x="0" y="920234"/>
            <a:ext cx="24368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è"/>
            </a:pPr>
            <a:r>
              <a:rPr lang="fr-FR" sz="2400" b="1" kern="0" dirty="0" smtClean="0">
                <a:solidFill>
                  <a:srgbClr val="DA6667"/>
                </a:solidFill>
                <a:latin typeface="Arial Narrow" pitchFamily="34" charset="0"/>
                <a:sym typeface="Wingdings" pitchFamily="2" charset="2"/>
              </a:rPr>
              <a:t>Onde sphérique</a:t>
            </a:r>
          </a:p>
        </p:txBody>
      </p:sp>
      <p:sp>
        <p:nvSpPr>
          <p:cNvPr id="57" name="Titre 1"/>
          <p:cNvSpPr txBox="1">
            <a:spLocks/>
          </p:cNvSpPr>
          <p:nvPr/>
        </p:nvSpPr>
        <p:spPr>
          <a:xfrm>
            <a:off x="1497013" y="443775"/>
            <a:ext cx="7391400" cy="545066"/>
          </a:xfrm>
          <a:prstGeom prst="rect">
            <a:avLst/>
          </a:prstGeom>
        </p:spPr>
        <p:txBody>
          <a:bodyPr/>
          <a:lstStyle/>
          <a:p>
            <a:r>
              <a:rPr lang="fr-FR" sz="2800" b="1" kern="0" dirty="0" smtClean="0">
                <a:solidFill>
                  <a:srgbClr val="DA6667"/>
                </a:solidFill>
                <a:latin typeface="Arial Narrow" pitchFamily="34" charset="0"/>
              </a:rPr>
              <a:t>2. Expression d’une vibration monochromatique</a:t>
            </a:r>
          </a:p>
        </p:txBody>
      </p:sp>
      <p:sp>
        <p:nvSpPr>
          <p:cNvPr id="58" name="Flèche à angle droit 57"/>
          <p:cNvSpPr/>
          <p:nvPr/>
        </p:nvSpPr>
        <p:spPr>
          <a:xfrm rot="5400000">
            <a:off x="1714500" y="4670343"/>
            <a:ext cx="546100" cy="571500"/>
          </a:xfrm>
          <a:prstGeom prst="bent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Titre 1"/>
          <p:cNvSpPr txBox="1">
            <a:spLocks/>
          </p:cNvSpPr>
          <p:nvPr/>
        </p:nvSpPr>
        <p:spPr>
          <a:xfrm>
            <a:off x="1524000" y="6376434"/>
            <a:ext cx="7391400" cy="39266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COM101                          Chap1 : </a:t>
            </a:r>
            <a:r>
              <a:rPr kumimoji="0" lang="fr-FR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Généralités</a:t>
            </a:r>
            <a:endParaRPr kumimoji="0" lang="fr-FR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4" name="ZoneTexte 53"/>
          <p:cNvSpPr txBox="1"/>
          <p:nvPr/>
        </p:nvSpPr>
        <p:spPr>
          <a:xfrm>
            <a:off x="280415" y="5170908"/>
            <a:ext cx="873722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ym typeface="Wingdings" panose="05000000000000000000" pitchFamily="2" charset="2"/>
              </a:rPr>
              <a:t></a:t>
            </a:r>
            <a:r>
              <a:rPr lang="fr-FR" sz="1400" dirty="0" smtClean="0"/>
              <a:t>Dimension de A</a:t>
            </a:r>
            <a:r>
              <a:rPr lang="fr-FR" sz="1400" baseline="-25000" dirty="0" smtClean="0"/>
              <a:t>0</a:t>
            </a:r>
            <a:r>
              <a:rPr lang="fr-FR" sz="1400" dirty="0" smtClean="0"/>
              <a:t> : Volt</a:t>
            </a:r>
          </a:p>
          <a:p>
            <a:r>
              <a:rPr lang="fr-FR" sz="1400" dirty="0" smtClean="0">
                <a:sym typeface="Wingdings" panose="05000000000000000000" pitchFamily="2" charset="2"/>
              </a:rPr>
              <a:t></a:t>
            </a:r>
            <a:r>
              <a:rPr lang="fr-FR" sz="1400" dirty="0" smtClean="0"/>
              <a:t>Energie finie </a:t>
            </a:r>
          </a:p>
          <a:p>
            <a:r>
              <a:rPr lang="fr-FR" sz="1400" dirty="0" smtClean="0">
                <a:sym typeface="Wingdings" panose="05000000000000000000" pitchFamily="2" charset="2"/>
              </a:rPr>
              <a:t>La puissance </a:t>
            </a:r>
            <a:r>
              <a:rPr lang="fr-FR" sz="1400" dirty="0">
                <a:sym typeface="Wingdings" panose="05000000000000000000" pitchFamily="2" charset="2"/>
              </a:rPr>
              <a:t>électromagnétique traversant une surface S est donnée par le flux du vecteur de </a:t>
            </a:r>
            <a:r>
              <a:rPr lang="fr-FR" sz="1400" dirty="0" err="1">
                <a:sym typeface="Wingdings" panose="05000000000000000000" pitchFamily="2" charset="2"/>
              </a:rPr>
              <a:t>Poynting</a:t>
            </a:r>
            <a:endParaRPr lang="fr-FR" sz="1400" dirty="0"/>
          </a:p>
          <a:p>
            <a:r>
              <a:rPr lang="fr-FR" sz="1400" dirty="0" smtClean="0">
                <a:sym typeface="Wingdings" panose="05000000000000000000" pitchFamily="2" charset="2"/>
              </a:rPr>
              <a:t>	</a:t>
            </a:r>
          </a:p>
          <a:p>
            <a:r>
              <a:rPr lang="fr-FR" sz="1400" dirty="0" smtClean="0">
                <a:sym typeface="Wingdings" panose="05000000000000000000" pitchFamily="2" charset="2"/>
              </a:rPr>
              <a:t>Si r0, la surface d’intégration tend vers 0 et l’énergie reste finie!</a:t>
            </a:r>
          </a:p>
        </p:txBody>
      </p:sp>
      <p:pic>
        <p:nvPicPr>
          <p:cNvPr id="343072" name="Picture 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3195" y="5842045"/>
            <a:ext cx="2226907" cy="3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564668" y="4719591"/>
                <a:ext cx="3857594" cy="609077"/>
              </a:xfrm>
              <a:prstGeom prst="rect">
                <a:avLst/>
              </a:prstGeom>
              <a:ln>
                <a:solidFill>
                  <a:srgbClr val="FF0000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fr-FR" i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FR" i="1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fr-FR" i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fr-FR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fr-FR" i="0"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fr-FR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a:rPr lang="fr-FR" i="1">
                          <a:latin typeface="Cambria Math" panose="02040503050406030204" pitchFamily="18" charset="0"/>
                        </a:rPr>
                        <m:t>𝑒𝑥𝑝</m:t>
                      </m:r>
                      <m:d>
                        <m:d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𝑖</m:t>
                          </m:r>
                          <m:d>
                            <m:d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fr-FR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⃗"/>
                                  <m:ctrlPr>
                                    <a:rPr lang="fr-F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acc>
                              <m:r>
                                <a:rPr lang="fr-FR" i="0">
                                  <a:latin typeface="Cambria Math" panose="02040503050406030204" pitchFamily="18" charset="0"/>
                                </a:rPr>
                                <m:t>. </m:t>
                              </m:r>
                              <m:acc>
                                <m:accPr>
                                  <m:chr m:val="⃗"/>
                                  <m:ctrlPr>
                                    <a:rPr lang="fr-F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acc>
                              <m:r>
                                <a:rPr lang="fr-FR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fr-FR" i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fr-FR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4668" y="4719591"/>
                <a:ext cx="3857594" cy="6090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page </a:t>
            </a:r>
            <a:fld id="{C6DDD436-036D-4AFC-B45E-DF406FB8E6F8}" type="slidenum">
              <a:rPr lang="fr-FR" smtClean="0"/>
              <a:pPr/>
              <a:t>13</a:t>
            </a:fld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2186608" y="2928731"/>
            <a:ext cx="33473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smtClean="0"/>
              <a:t>Des questions ?</a:t>
            </a:r>
            <a:endParaRPr lang="fr-FR" sz="3200" b="1" dirty="0"/>
          </a:p>
        </p:txBody>
      </p:sp>
    </p:spTree>
    <p:extLst>
      <p:ext uri="{BB962C8B-B14F-4D97-AF65-F5344CB8AC3E}">
        <p14:creationId xmlns:p14="http://schemas.microsoft.com/office/powerpoint/2010/main" val="2501948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page </a:t>
            </a:r>
            <a:fld id="{C6DDD436-036D-4AFC-B45E-DF406FB8E6F8}" type="slidenum">
              <a:rPr lang="fr-FR" smtClean="0"/>
              <a:pPr/>
              <a:t>14</a:t>
            </a:fld>
            <a:endParaRPr lang="fr-FR"/>
          </a:p>
        </p:txBody>
      </p:sp>
      <p:sp>
        <p:nvSpPr>
          <p:cNvPr id="4" name="Espace réservé du numéro de diapositive 1"/>
          <p:cNvSpPr txBox="1">
            <a:spLocks/>
          </p:cNvSpPr>
          <p:nvPr/>
        </p:nvSpPr>
        <p:spPr bwMode="auto">
          <a:xfrm>
            <a:off x="576263" y="6453188"/>
            <a:ext cx="836612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b="1" kern="1200" smtClean="0">
                <a:solidFill>
                  <a:schemeClr val="tx2"/>
                </a:solidFill>
                <a:latin typeface="Arial" pitchFamily="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4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4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4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4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4" charset="0"/>
                <a:ea typeface="+mn-ea"/>
                <a:cs typeface="+mn-cs"/>
              </a:defRPr>
            </a:lvl9pPr>
          </a:lstStyle>
          <a:p>
            <a:r>
              <a:rPr lang="fr-FR" smtClean="0"/>
              <a:t>page </a:t>
            </a:r>
            <a:fld id="{C6DDD436-036D-4AFC-B45E-DF406FB8E6F8}" type="slidenum">
              <a:rPr lang="fr-FR" smtClean="0"/>
              <a:pPr/>
              <a:t>14</a:t>
            </a:fld>
            <a:endParaRPr lang="fr-FR"/>
          </a:p>
        </p:txBody>
      </p:sp>
      <p:sp>
        <p:nvSpPr>
          <p:cNvPr id="6" name="Espace réservé du numéro de diapositive 1"/>
          <p:cNvSpPr txBox="1">
            <a:spLocks/>
          </p:cNvSpPr>
          <p:nvPr/>
        </p:nvSpPr>
        <p:spPr bwMode="auto">
          <a:xfrm>
            <a:off x="576263" y="6453188"/>
            <a:ext cx="836612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b="1" kern="1200" smtClean="0">
                <a:solidFill>
                  <a:schemeClr val="tx2"/>
                </a:solidFill>
                <a:latin typeface="Arial" pitchFamily="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4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4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4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4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4" charset="0"/>
                <a:ea typeface="+mn-ea"/>
                <a:cs typeface="+mn-cs"/>
              </a:defRPr>
            </a:lvl9pPr>
          </a:lstStyle>
          <a:p>
            <a:r>
              <a:rPr lang="fr-FR" smtClean="0"/>
              <a:t>page </a:t>
            </a:r>
            <a:fld id="{C6DDD436-036D-4AFC-B45E-DF406FB8E6F8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0" y="1837061"/>
            <a:ext cx="8537944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</a:pPr>
            <a:r>
              <a:rPr lang="fr-FR" sz="2400" b="1" kern="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 Narrow" pitchFamily="34" charset="0"/>
              </a:rPr>
              <a:t>1. Principes Fondamentaux </a:t>
            </a:r>
          </a:p>
          <a:p>
            <a:pPr marL="342900" indent="-342900">
              <a:lnSpc>
                <a:spcPct val="150000"/>
              </a:lnSpc>
            </a:pPr>
            <a:r>
              <a:rPr lang="fr-FR" b="1" dirty="0" smtClean="0">
                <a:latin typeface="Arial Narrow" pitchFamily="34" charset="0"/>
              </a:rPr>
              <a:t>	</a:t>
            </a:r>
            <a:r>
              <a:rPr lang="fr-FR" dirty="0" smtClean="0">
                <a:solidFill>
                  <a:srgbClr val="AEA6A4"/>
                </a:solidFill>
                <a:latin typeface="Arial Narrow" pitchFamily="34" charset="0"/>
                <a:sym typeface="Wingdings" pitchFamily="2" charset="2"/>
              </a:rPr>
              <a:t></a:t>
            </a:r>
            <a:r>
              <a:rPr lang="fr-FR" b="1" dirty="0" smtClean="0">
                <a:solidFill>
                  <a:srgbClr val="AEA6A4"/>
                </a:solidFill>
                <a:latin typeface="Arial Narrow" pitchFamily="34" charset="0"/>
                <a:sym typeface="Wingdings" pitchFamily="2" charset="2"/>
              </a:rPr>
              <a:t> </a:t>
            </a:r>
            <a:r>
              <a:rPr lang="fr-FR" dirty="0" smtClean="0">
                <a:solidFill>
                  <a:srgbClr val="AEA6A4"/>
                </a:solidFill>
                <a:latin typeface="Arial Narrow" pitchFamily="34" charset="0"/>
                <a:sym typeface="Wingdings" pitchFamily="2" charset="2"/>
              </a:rPr>
              <a:t>O</a:t>
            </a:r>
            <a:r>
              <a:rPr lang="fr-FR" dirty="0" smtClean="0">
                <a:solidFill>
                  <a:srgbClr val="AEA6A4"/>
                </a:solidFill>
                <a:latin typeface="Arial Narrow" pitchFamily="34" charset="0"/>
              </a:rPr>
              <a:t>ptique géo, réflexion, réfraction …</a:t>
            </a:r>
          </a:p>
          <a:p>
            <a:pPr marL="342900" indent="-342900">
              <a:lnSpc>
                <a:spcPct val="150000"/>
              </a:lnSpc>
            </a:pPr>
            <a:r>
              <a:rPr lang="fr-FR" sz="2400" b="1" kern="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 Narrow" pitchFamily="34" charset="0"/>
              </a:rPr>
              <a:t>2. Expression d’une vibration monochromatique</a:t>
            </a:r>
          </a:p>
          <a:p>
            <a:pPr marL="342900" indent="-342900">
              <a:lnSpc>
                <a:spcPct val="150000"/>
              </a:lnSpc>
            </a:pPr>
            <a:r>
              <a:rPr lang="fr-FR" b="1" dirty="0" smtClean="0">
                <a:latin typeface="Arial Narrow" pitchFamily="34" charset="0"/>
              </a:rPr>
              <a:t>	</a:t>
            </a:r>
            <a:r>
              <a:rPr lang="fr-FR" dirty="0">
                <a:solidFill>
                  <a:srgbClr val="AEA6A4"/>
                </a:solidFill>
                <a:latin typeface="Arial Narrow" pitchFamily="34" charset="0"/>
                <a:sym typeface="Wingdings" pitchFamily="2" charset="2"/>
              </a:rPr>
              <a:t> </a:t>
            </a:r>
            <a:r>
              <a:rPr lang="fr-FR" dirty="0">
                <a:solidFill>
                  <a:srgbClr val="AEA6A4"/>
                </a:solidFill>
                <a:latin typeface="Arial Narrow" pitchFamily="34" charset="0"/>
              </a:rPr>
              <a:t>Intensité, polarisation, classification des radiations, ondes sphériques, etc.</a:t>
            </a:r>
          </a:p>
          <a:p>
            <a:pPr marL="342900" indent="-342900">
              <a:lnSpc>
                <a:spcPct val="150000"/>
              </a:lnSpc>
            </a:pPr>
            <a:r>
              <a:rPr lang="fr-FR" sz="2400" b="1" kern="0" dirty="0">
                <a:solidFill>
                  <a:srgbClr val="DA6667"/>
                </a:solidFill>
                <a:latin typeface="Arial Narrow" pitchFamily="34" charset="0"/>
              </a:rPr>
              <a:t>3. Expression d’une onde quasi-monochromatique </a:t>
            </a:r>
          </a:p>
          <a:p>
            <a:pPr marL="342900" indent="-342900">
              <a:lnSpc>
                <a:spcPct val="150000"/>
              </a:lnSpc>
            </a:pPr>
            <a:r>
              <a:rPr lang="fr-FR" b="1" dirty="0" smtClean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	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  <a:sym typeface="Wingdings" pitchFamily="2" charset="2"/>
              </a:rPr>
              <a:t> I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ntroduction à la Transformée de Fourier…</a:t>
            </a:r>
            <a:endParaRPr lang="fr-FR" dirty="0">
              <a:solidFill>
                <a:schemeClr val="bg1">
                  <a:lumMod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1497013" y="443775"/>
            <a:ext cx="7391400" cy="54506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DA6667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Généralités : Plan</a:t>
            </a:r>
            <a:endParaRPr kumimoji="0" lang="fr-FR" sz="2800" b="1" i="0" u="none" strike="noStrike" kern="0" cap="none" spc="0" normalizeH="0" baseline="0" noProof="0" dirty="0">
              <a:ln>
                <a:noFill/>
              </a:ln>
              <a:solidFill>
                <a:srgbClr val="DA6667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1497013" y="6368563"/>
            <a:ext cx="7391400" cy="39266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COM101                          Chap1 : </a:t>
            </a:r>
            <a:r>
              <a:rPr kumimoji="0" lang="fr-FR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Généralités</a:t>
            </a:r>
            <a:endParaRPr kumimoji="0" lang="fr-FR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08960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1827213" y="5313098"/>
                <a:ext cx="6731000" cy="6109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fr-FR" i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fr-FR" i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fr-FR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func>
                      <m:r>
                        <a:rPr lang="fr-FR" i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fr-FR" i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fr-FR" i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e>
                            <m:sub>
                              <m:r>
                                <a:rPr lang="fr-FR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func>
                      <m:r>
                        <a:rPr lang="fr-FR" i="0">
                          <a:latin typeface="Cambria Math" panose="02040503050406030204" pitchFamily="18" charset="0"/>
                        </a:rPr>
                        <m:t> </m:t>
                      </m:r>
                      <m:groupChr>
                        <m:groupChrPr>
                          <m:chr m:val="↔"/>
                          <m:vertJc m:val="bot"/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𝑇𝐹</m:t>
                          </m:r>
                        </m:e>
                      </m:groupChr>
                      <m:r>
                        <a:rPr lang="fr-FR" i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fr-FR" i="1">
                          <a:latin typeface="Cambria Math" panose="02040503050406030204" pitchFamily="18" charset="0"/>
                        </a:rPr>
                        <m:t>𝑠</m:t>
                      </m:r>
                      <m:d>
                        <m:d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</m:d>
                      <m:r>
                        <a:rPr lang="fr-FR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r-FR" i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𝛿</m:t>
                          </m:r>
                          <m:d>
                            <m:d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  <m:r>
                                <a:rPr lang="fr-FR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𝜈</m:t>
                                  </m:r>
                                </m:e>
                                <m:sub>
                                  <m:r>
                                    <a:rPr lang="fr-FR" i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  <m:r>
                            <a:rPr lang="fr-FR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𝛿</m:t>
                          </m:r>
                          <m:d>
                            <m:d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  <m:r>
                                <a:rPr lang="fr-FR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𝜈</m:t>
                                  </m:r>
                                </m:e>
                                <m:sub>
                                  <m:r>
                                    <a:rPr lang="fr-FR" i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7213" y="5313098"/>
                <a:ext cx="6731000" cy="61093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page </a:t>
            </a:r>
            <a:fld id="{C6DDD436-036D-4AFC-B45E-DF406FB8E6F8}" type="slidenum">
              <a:rPr lang="fr-FR" smtClean="0"/>
              <a:pPr/>
              <a:t>15</a:t>
            </a:fld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0" y="920234"/>
            <a:ext cx="51283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è"/>
            </a:pPr>
            <a:r>
              <a:rPr lang="fr-FR" sz="2400" b="1" kern="0" dirty="0" smtClean="0">
                <a:solidFill>
                  <a:srgbClr val="DA6667"/>
                </a:solidFill>
                <a:latin typeface="Arial Narrow" pitchFamily="34" charset="0"/>
                <a:sym typeface="Wingdings" pitchFamily="2" charset="2"/>
              </a:rPr>
              <a:t>Spectre d’une onde monochromatique</a:t>
            </a: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497013" y="443775"/>
            <a:ext cx="7391400" cy="545066"/>
          </a:xfrm>
          <a:prstGeom prst="rect">
            <a:avLst/>
          </a:prstGeom>
        </p:spPr>
        <p:txBody>
          <a:bodyPr/>
          <a:lstStyle/>
          <a:p>
            <a:r>
              <a:rPr lang="fr-FR" sz="2800" b="1" kern="0" dirty="0" smtClean="0">
                <a:solidFill>
                  <a:srgbClr val="DA6667"/>
                </a:solidFill>
                <a:latin typeface="Arial Narrow" pitchFamily="34" charset="0"/>
              </a:rPr>
              <a:t>3. Expression d’une onde quasi-monochromatique</a:t>
            </a:r>
          </a:p>
        </p:txBody>
      </p:sp>
      <p:sp>
        <p:nvSpPr>
          <p:cNvPr id="6" name="Rectangle 5"/>
          <p:cNvSpPr/>
          <p:nvPr/>
        </p:nvSpPr>
        <p:spPr>
          <a:xfrm>
            <a:off x="219075" y="1651338"/>
            <a:ext cx="88487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dirty="0" smtClean="0">
                <a:latin typeface="Arial Narrow" pitchFamily="34" charset="0"/>
              </a:rPr>
              <a:t>Par définition, le </a:t>
            </a:r>
            <a:r>
              <a:rPr lang="fr-FR" b="1" dirty="0" smtClean="0">
                <a:latin typeface="Arial Narrow" pitchFamily="34" charset="0"/>
              </a:rPr>
              <a:t>spectre électromagnétique</a:t>
            </a:r>
            <a:r>
              <a:rPr lang="fr-FR" dirty="0" smtClean="0">
                <a:latin typeface="Arial Narrow" pitchFamily="34" charset="0"/>
              </a:rPr>
              <a:t> est la décomposition du rayonnement électromagnétique selon ses différentes composantes en termes de fréquence ou encore de longueur d’onde associée. </a:t>
            </a:r>
          </a:p>
          <a:p>
            <a:pPr algn="just"/>
            <a:r>
              <a:rPr lang="fr-FR" dirty="0" smtClean="0">
                <a:latin typeface="Arial Narrow" pitchFamily="34" charset="0"/>
              </a:rPr>
              <a:t>Plus précisément, le spectre </a:t>
            </a:r>
            <a:r>
              <a:rPr lang="fr-FR" i="1" dirty="0" smtClean="0">
                <a:latin typeface="Arial Narrow" pitchFamily="34" charset="0"/>
              </a:rPr>
              <a:t>S(</a:t>
            </a:r>
            <a:r>
              <a:rPr lang="fr-FR" i="1" dirty="0" smtClean="0">
                <a:latin typeface="Arial Narrow" pitchFamily="34" charset="0"/>
                <a:sym typeface="Symbol"/>
              </a:rPr>
              <a:t></a:t>
            </a:r>
            <a:r>
              <a:rPr lang="fr-FR" i="1" dirty="0" smtClean="0">
                <a:latin typeface="Arial Narrow" pitchFamily="34" charset="0"/>
              </a:rPr>
              <a:t>)</a:t>
            </a:r>
            <a:r>
              <a:rPr lang="fr-FR" dirty="0" smtClean="0">
                <a:latin typeface="Arial Narrow" pitchFamily="34" charset="0"/>
              </a:rPr>
              <a:t> est la densité spectrale de puissance avec :</a:t>
            </a:r>
            <a:endParaRPr lang="fr-FR" dirty="0">
              <a:latin typeface="Arial Narrow" pitchFamily="34" charset="0"/>
            </a:endParaRPr>
          </a:p>
        </p:txBody>
      </p:sp>
      <p:sp>
        <p:nvSpPr>
          <p:cNvPr id="34509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345094" name="Rectangle 6"/>
          <p:cNvSpPr>
            <a:spLocks noChangeArrowheads="1"/>
          </p:cNvSpPr>
          <p:nvPr/>
        </p:nvSpPr>
        <p:spPr bwMode="auto">
          <a:xfrm>
            <a:off x="0" y="2762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pSp>
        <p:nvGrpSpPr>
          <p:cNvPr id="23" name="Groupe 22"/>
          <p:cNvGrpSpPr/>
          <p:nvPr/>
        </p:nvGrpSpPr>
        <p:grpSpPr>
          <a:xfrm>
            <a:off x="0" y="3231634"/>
            <a:ext cx="9067800" cy="1145233"/>
            <a:chOff x="0" y="3231634"/>
            <a:chExt cx="9067800" cy="1145233"/>
          </a:xfrm>
        </p:grpSpPr>
        <p:sp>
          <p:nvSpPr>
            <p:cNvPr id="17" name="Rectangle 16"/>
            <p:cNvSpPr/>
            <p:nvPr/>
          </p:nvSpPr>
          <p:spPr>
            <a:xfrm>
              <a:off x="0" y="3231634"/>
              <a:ext cx="334739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Font typeface="Wingdings" pitchFamily="2" charset="2"/>
                <a:buChar char="è"/>
              </a:pPr>
              <a:r>
                <a:rPr lang="fr-FR" sz="2400" b="1" kern="0" dirty="0" smtClean="0">
                  <a:solidFill>
                    <a:srgbClr val="DA6667"/>
                  </a:solidFill>
                  <a:latin typeface="Arial Narrow" pitchFamily="34" charset="0"/>
                  <a:sym typeface="Wingdings" pitchFamily="2" charset="2"/>
                </a:rPr>
                <a:t>Transformée de Fourier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19075" y="3730536"/>
              <a:ext cx="884872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dirty="0" smtClean="0">
                  <a:latin typeface="Arial Narrow" pitchFamily="34" charset="0"/>
                </a:rPr>
                <a:t>Une </a:t>
              </a:r>
              <a:r>
                <a:rPr lang="fr-FR" b="1" dirty="0" smtClean="0">
                  <a:latin typeface="Arial Narrow" pitchFamily="34" charset="0"/>
                </a:rPr>
                <a:t>Transformée de Fourier permet de représenter toutes les fréquences disponibles dans un signal temporel </a:t>
              </a:r>
              <a:r>
                <a:rPr lang="fr-FR" dirty="0" smtClean="0">
                  <a:latin typeface="Arial Narrow" pitchFamily="34" charset="0"/>
                </a:rPr>
                <a:t>et réciproquement</a:t>
              </a:r>
              <a:r>
                <a:rPr lang="fr-FR" b="1" dirty="0" smtClean="0">
                  <a:latin typeface="Arial Narrow" pitchFamily="34" charset="0"/>
                </a:rPr>
                <a:t>!</a:t>
              </a:r>
              <a:endParaRPr lang="fr-FR" dirty="0">
                <a:latin typeface="Arial Narrow" pitchFamily="34" charset="0"/>
              </a:endParaRPr>
            </a:p>
          </p:txBody>
        </p:sp>
      </p:grpSp>
      <p:sp>
        <p:nvSpPr>
          <p:cNvPr id="345099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5" name="Titre 1"/>
          <p:cNvSpPr txBox="1">
            <a:spLocks/>
          </p:cNvSpPr>
          <p:nvPr/>
        </p:nvSpPr>
        <p:spPr>
          <a:xfrm>
            <a:off x="1524000" y="6376434"/>
            <a:ext cx="7391400" cy="39266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COM101                          Chap1 : </a:t>
            </a:r>
            <a:r>
              <a:rPr kumimoji="0" lang="fr-FR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Généralités</a:t>
            </a:r>
            <a:endParaRPr kumimoji="0" lang="fr-FR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9" name="Groupe 8"/>
          <p:cNvGrpSpPr/>
          <p:nvPr/>
        </p:nvGrpSpPr>
        <p:grpSpPr>
          <a:xfrm>
            <a:off x="1746913" y="5854890"/>
            <a:ext cx="2689883" cy="577536"/>
            <a:chOff x="1746913" y="5854890"/>
            <a:chExt cx="2689883" cy="5775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ZoneTexte 2"/>
                <p:cNvSpPr txBox="1"/>
                <p:nvPr/>
              </p:nvSpPr>
              <p:spPr>
                <a:xfrm>
                  <a:off x="2354238" y="5936777"/>
                  <a:ext cx="2082558" cy="49564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sz="1400" b="0" i="1" smtClean="0"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fr-FR" sz="1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14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fr-FR" sz="1400" b="0" i="1" smtClean="0">
                                <a:latin typeface="Cambria Math"/>
                              </a:rPr>
                              <m:t>2</m:t>
                            </m:r>
                          </m:den>
                        </m:f>
                        <m:r>
                          <a:rPr lang="fr-FR" sz="1400" b="0" i="1" smtClean="0">
                            <a:latin typeface="Cambria Math"/>
                          </a:rPr>
                          <m:t>(</m:t>
                        </m:r>
                        <m:sSup>
                          <m:sSupPr>
                            <m:ctrlPr>
                              <a:rPr lang="fr-FR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1400" b="0" i="1" smtClean="0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fr-FR" sz="1400" b="0" i="1" smtClean="0">
                                <a:latin typeface="Cambria Math"/>
                              </a:rPr>
                              <m:t>2</m:t>
                            </m:r>
                            <m:r>
                              <a:rPr lang="fr-FR" sz="1400" b="0" i="1" smtClean="0">
                                <a:latin typeface="Cambria Math"/>
                              </a:rPr>
                              <m:t>𝑗</m:t>
                            </m:r>
                            <m:r>
                              <a:rPr lang="fr-FR" sz="1400" b="0" i="1" smtClean="0">
                                <a:latin typeface="Cambria Math"/>
                                <a:ea typeface="Cambria Math"/>
                              </a:rPr>
                              <m:t>𝜋</m:t>
                            </m:r>
                            <m:sSub>
                              <m:sSubPr>
                                <m:ctrlPr>
                                  <a:rPr lang="fr-FR" sz="1400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fr-FR" sz="1400" i="1">
                                    <a:latin typeface="Cambria Math"/>
                                    <a:ea typeface="Cambria Math"/>
                                  </a:rPr>
                                  <m:t>𝜈</m:t>
                                </m:r>
                              </m:e>
                              <m:sub>
                                <m:r>
                                  <a:rPr lang="fr-FR" sz="1400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fr-FR" sz="1400" b="0" i="1" smtClean="0">
                                <a:latin typeface="Cambria Math"/>
                                <a:ea typeface="Cambria Math"/>
                              </a:rPr>
                              <m:t>𝑡</m:t>
                            </m:r>
                          </m:sup>
                        </m:sSup>
                        <m:r>
                          <a:rPr lang="fr-FR" sz="1400" b="0" i="1" smtClean="0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fr-FR" sz="1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1400" i="1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fr-FR" sz="1400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fr-FR" sz="1400" i="1">
                                <a:latin typeface="Cambria Math"/>
                              </a:rPr>
                              <m:t>2</m:t>
                            </m:r>
                            <m:r>
                              <a:rPr lang="fr-FR" sz="1400" i="1">
                                <a:latin typeface="Cambria Math"/>
                              </a:rPr>
                              <m:t>𝑗</m:t>
                            </m:r>
                            <m:r>
                              <a:rPr lang="fr-FR" sz="1400" i="1">
                                <a:latin typeface="Cambria Math"/>
                                <a:ea typeface="Cambria Math"/>
                              </a:rPr>
                              <m:t>𝜋</m:t>
                            </m:r>
                            <m:sSub>
                              <m:sSubPr>
                                <m:ctrlPr>
                                  <a:rPr lang="fr-FR" sz="1400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fr-FR" sz="1400" i="1">
                                    <a:latin typeface="Cambria Math"/>
                                    <a:ea typeface="Cambria Math"/>
                                  </a:rPr>
                                  <m:t>𝜈</m:t>
                                </m:r>
                              </m:e>
                              <m:sub>
                                <m:r>
                                  <a:rPr lang="fr-FR" sz="1400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fr-FR" sz="1400" i="1">
                                <a:latin typeface="Cambria Math"/>
                                <a:ea typeface="Cambria Math"/>
                              </a:rPr>
                              <m:t>𝑡</m:t>
                            </m:r>
                          </m:sup>
                        </m:sSup>
                        <m:r>
                          <a:rPr lang="fr-FR" sz="1400" b="0" i="1" smtClean="0">
                            <a:latin typeface="Cambria Math"/>
                            <a:ea typeface="Cambria Math"/>
                          </a:rPr>
                          <m:t>)</m:t>
                        </m:r>
                      </m:oMath>
                    </m:oMathPara>
                  </a14:m>
                  <a:endParaRPr lang="fr-FR" sz="1400" dirty="0"/>
                </a:p>
              </p:txBody>
            </p:sp>
          </mc:Choice>
          <mc:Fallback xmlns="">
            <p:sp>
              <p:nvSpPr>
                <p:cNvPr id="3" name="ZoneTexte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54238" y="5936777"/>
                  <a:ext cx="2082558" cy="495649"/>
                </a:xfrm>
                <a:prstGeom prst="rect">
                  <a:avLst/>
                </a:prstGeom>
                <a:blipFill>
                  <a:blip r:embed="rId3"/>
                  <a:stretch>
                    <a:fillRect b="-1235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Virage 7"/>
            <p:cNvSpPr/>
            <p:nvPr/>
          </p:nvSpPr>
          <p:spPr>
            <a:xfrm flipV="1">
              <a:off x="1746913" y="5854890"/>
              <a:ext cx="504968" cy="382137"/>
            </a:xfrm>
            <a:prstGeom prst="ben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>
                <a:solidFill>
                  <a:schemeClr val="tx1"/>
                </a:solidFill>
              </a:endParaRPr>
            </a:p>
          </p:txBody>
        </p:sp>
      </p:grpSp>
      <p:sp>
        <p:nvSpPr>
          <p:cNvPr id="10" name="Virage 9"/>
          <p:cNvSpPr/>
          <p:nvPr/>
        </p:nvSpPr>
        <p:spPr>
          <a:xfrm rot="16200000" flipV="1">
            <a:off x="5254388" y="5008729"/>
            <a:ext cx="361666" cy="2122226"/>
          </a:xfrm>
          <a:prstGeom prst="ben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grpSp>
        <p:nvGrpSpPr>
          <p:cNvPr id="15" name="Groupe 14"/>
          <p:cNvGrpSpPr/>
          <p:nvPr/>
        </p:nvGrpSpPr>
        <p:grpSpPr>
          <a:xfrm>
            <a:off x="0" y="4577834"/>
            <a:ext cx="8373259" cy="1649588"/>
            <a:chOff x="0" y="4577834"/>
            <a:chExt cx="8373259" cy="1649588"/>
          </a:xfrm>
        </p:grpSpPr>
        <p:sp>
          <p:nvSpPr>
            <p:cNvPr id="21" name="Rectangle 20"/>
            <p:cNvSpPr/>
            <p:nvPr/>
          </p:nvSpPr>
          <p:spPr>
            <a:xfrm>
              <a:off x="0" y="4577834"/>
              <a:ext cx="763702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Font typeface="Wingdings" pitchFamily="2" charset="2"/>
                <a:buChar char="è"/>
              </a:pPr>
              <a:r>
                <a:rPr lang="fr-FR" sz="2400" b="1" kern="0" dirty="0" smtClean="0">
                  <a:solidFill>
                    <a:srgbClr val="DA6667"/>
                  </a:solidFill>
                  <a:latin typeface="Arial Narrow" pitchFamily="34" charset="0"/>
                  <a:sym typeface="Wingdings" pitchFamily="2" charset="2"/>
                </a:rPr>
                <a:t>Transformée de Fourier d’un cosinus illimité (≡ onde plane)</a:t>
              </a:r>
            </a:p>
          </p:txBody>
        </p:sp>
        <p:grpSp>
          <p:nvGrpSpPr>
            <p:cNvPr id="14" name="Groupe 13"/>
            <p:cNvGrpSpPr/>
            <p:nvPr/>
          </p:nvGrpSpPr>
          <p:grpSpPr>
            <a:xfrm>
              <a:off x="6673755" y="5711590"/>
              <a:ext cx="1699504" cy="515832"/>
              <a:chOff x="6673755" y="5711590"/>
              <a:chExt cx="1699504" cy="515832"/>
            </a:xfrm>
          </p:grpSpPr>
          <p:sp>
            <p:nvSpPr>
              <p:cNvPr id="12" name="ZoneTexte 11"/>
              <p:cNvSpPr txBox="1"/>
              <p:nvPr/>
            </p:nvSpPr>
            <p:spPr>
              <a:xfrm>
                <a:off x="6673755" y="5950423"/>
                <a:ext cx="169950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200" b="1" i="1" dirty="0" smtClean="0"/>
                  <a:t>Distribution de Dirac</a:t>
                </a:r>
                <a:endParaRPr lang="fr-FR" sz="1200" b="1" i="1" dirty="0"/>
              </a:p>
            </p:txBody>
          </p:sp>
          <p:sp>
            <p:nvSpPr>
              <p:cNvPr id="13" name="Accolade fermante 12"/>
              <p:cNvSpPr/>
              <p:nvPr/>
            </p:nvSpPr>
            <p:spPr>
              <a:xfrm rot="5400000">
                <a:off x="7420861" y="5373699"/>
                <a:ext cx="259307" cy="935089"/>
              </a:xfrm>
              <a:prstGeom prst="rightBrace">
                <a:avLst/>
              </a:prstGeom>
              <a:ln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sp>
        <p:nvSpPr>
          <p:cNvPr id="22" name="Rectangle 21"/>
          <p:cNvSpPr/>
          <p:nvPr/>
        </p:nvSpPr>
        <p:spPr>
          <a:xfrm>
            <a:off x="5704113" y="5359399"/>
            <a:ext cx="1378857" cy="577377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25"/>
          <p:cNvSpPr/>
          <p:nvPr/>
        </p:nvSpPr>
        <p:spPr>
          <a:xfrm>
            <a:off x="6740014" y="5327128"/>
            <a:ext cx="1586442" cy="865007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3735649" y="2624910"/>
                <a:ext cx="167270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>
                          <a:latin typeface="Cambria Math" panose="02040503050406030204" pitchFamily="18" charset="0"/>
                        </a:rPr>
                        <m:t>𝑆</m:t>
                      </m:r>
                      <m:d>
                        <m:d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</m:d>
                      <m:r>
                        <a:rPr lang="fr-FR" i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d>
                                <m:d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𝜈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fr-FR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5649" y="2624910"/>
                <a:ext cx="1672702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0" grpId="0" animBg="1"/>
      <p:bldP spid="22" grpId="0" animBg="1"/>
      <p:bldP spid="2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page </a:t>
            </a:r>
            <a:fld id="{C6DDD436-036D-4AFC-B45E-DF406FB8E6F8}" type="slidenum">
              <a:rPr lang="fr-FR" smtClean="0"/>
              <a:pPr/>
              <a:t>16</a:t>
            </a:fld>
            <a:endParaRPr lang="fr-FR"/>
          </a:p>
        </p:txBody>
      </p:sp>
      <p:grpSp>
        <p:nvGrpSpPr>
          <p:cNvPr id="39" name="Group 71"/>
          <p:cNvGrpSpPr>
            <a:grpSpLocks/>
          </p:cNvGrpSpPr>
          <p:nvPr/>
        </p:nvGrpSpPr>
        <p:grpSpPr bwMode="auto">
          <a:xfrm>
            <a:off x="263525" y="1595438"/>
            <a:ext cx="8880476" cy="2860675"/>
            <a:chOff x="166" y="1005"/>
            <a:chExt cx="5594" cy="1802"/>
          </a:xfrm>
        </p:grpSpPr>
        <p:grpSp>
          <p:nvGrpSpPr>
            <p:cNvPr id="40" name="Group 69"/>
            <p:cNvGrpSpPr>
              <a:grpSpLocks/>
            </p:cNvGrpSpPr>
            <p:nvPr/>
          </p:nvGrpSpPr>
          <p:grpSpPr bwMode="auto">
            <a:xfrm>
              <a:off x="166" y="1060"/>
              <a:ext cx="5594" cy="1747"/>
              <a:chOff x="406" y="1756"/>
              <a:chExt cx="5594" cy="1747"/>
            </a:xfrm>
          </p:grpSpPr>
          <p:sp>
            <p:nvSpPr>
              <p:cNvPr id="42" name="Line 4"/>
              <p:cNvSpPr>
                <a:spLocks noChangeShapeType="1"/>
              </p:cNvSpPr>
              <p:nvPr/>
            </p:nvSpPr>
            <p:spPr bwMode="auto">
              <a:xfrm>
                <a:off x="792" y="2632"/>
                <a:ext cx="16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3" name="Freeform 5"/>
              <p:cNvSpPr>
                <a:spLocks/>
              </p:cNvSpPr>
              <p:nvPr/>
            </p:nvSpPr>
            <p:spPr bwMode="auto">
              <a:xfrm>
                <a:off x="896" y="2156"/>
                <a:ext cx="1256" cy="932"/>
              </a:xfrm>
              <a:custGeom>
                <a:avLst/>
                <a:gdLst>
                  <a:gd name="T0" fmla="*/ 0 w 3848"/>
                  <a:gd name="T1" fmla="*/ 58 h 1124"/>
                  <a:gd name="T2" fmla="*/ 0 w 3848"/>
                  <a:gd name="T3" fmla="*/ 8 h 1124"/>
                  <a:gd name="T4" fmla="*/ 0 w 3848"/>
                  <a:gd name="T5" fmla="*/ 107 h 1124"/>
                  <a:gd name="T6" fmla="*/ 0 w 3848"/>
                  <a:gd name="T7" fmla="*/ 8 h 1124"/>
                  <a:gd name="T8" fmla="*/ 0 w 3848"/>
                  <a:gd name="T9" fmla="*/ 108 h 1124"/>
                  <a:gd name="T10" fmla="*/ 0 w 3848"/>
                  <a:gd name="T11" fmla="*/ 12 h 1124"/>
                  <a:gd name="T12" fmla="*/ 0 w 3848"/>
                  <a:gd name="T13" fmla="*/ 109 h 1124"/>
                  <a:gd name="T14" fmla="*/ 0 w 3848"/>
                  <a:gd name="T15" fmla="*/ 12 h 1124"/>
                  <a:gd name="T16" fmla="*/ 0 w 3848"/>
                  <a:gd name="T17" fmla="*/ 109 h 1124"/>
                  <a:gd name="T18" fmla="*/ 0 w 3848"/>
                  <a:gd name="T19" fmla="*/ 68 h 112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848"/>
                  <a:gd name="T31" fmla="*/ 0 h 1124"/>
                  <a:gd name="T32" fmla="*/ 3848 w 3848"/>
                  <a:gd name="T33" fmla="*/ 1124 h 112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848" h="1124">
                    <a:moveTo>
                      <a:pt x="0" y="556"/>
                    </a:moveTo>
                    <a:cubicBezTo>
                      <a:pt x="53" y="278"/>
                      <a:pt x="107" y="0"/>
                      <a:pt x="224" y="76"/>
                    </a:cubicBezTo>
                    <a:cubicBezTo>
                      <a:pt x="341" y="152"/>
                      <a:pt x="545" y="1011"/>
                      <a:pt x="704" y="1012"/>
                    </a:cubicBezTo>
                    <a:cubicBezTo>
                      <a:pt x="863" y="1013"/>
                      <a:pt x="1013" y="83"/>
                      <a:pt x="1176" y="84"/>
                    </a:cubicBezTo>
                    <a:cubicBezTo>
                      <a:pt x="1339" y="85"/>
                      <a:pt x="1517" y="1016"/>
                      <a:pt x="1680" y="1020"/>
                    </a:cubicBezTo>
                    <a:cubicBezTo>
                      <a:pt x="1843" y="1024"/>
                      <a:pt x="1992" y="105"/>
                      <a:pt x="2152" y="108"/>
                    </a:cubicBezTo>
                    <a:cubicBezTo>
                      <a:pt x="2312" y="111"/>
                      <a:pt x="2480" y="1035"/>
                      <a:pt x="2640" y="1036"/>
                    </a:cubicBezTo>
                    <a:cubicBezTo>
                      <a:pt x="2800" y="1037"/>
                      <a:pt x="2952" y="116"/>
                      <a:pt x="3112" y="116"/>
                    </a:cubicBezTo>
                    <a:cubicBezTo>
                      <a:pt x="3272" y="116"/>
                      <a:pt x="3477" y="948"/>
                      <a:pt x="3600" y="1036"/>
                    </a:cubicBezTo>
                    <a:cubicBezTo>
                      <a:pt x="3723" y="1124"/>
                      <a:pt x="3785" y="884"/>
                      <a:pt x="3848" y="644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4" name="Line 6"/>
              <p:cNvSpPr>
                <a:spLocks noChangeShapeType="1"/>
              </p:cNvSpPr>
              <p:nvPr/>
            </p:nvSpPr>
            <p:spPr bwMode="auto">
              <a:xfrm>
                <a:off x="2736" y="2568"/>
                <a:ext cx="76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5" name="Line 7"/>
              <p:cNvSpPr>
                <a:spLocks noChangeShapeType="1"/>
              </p:cNvSpPr>
              <p:nvPr/>
            </p:nvSpPr>
            <p:spPr bwMode="auto">
              <a:xfrm flipH="1">
                <a:off x="2744" y="2672"/>
                <a:ext cx="76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6" name="Text Box 8"/>
              <p:cNvSpPr txBox="1">
                <a:spLocks noChangeArrowheads="1"/>
              </p:cNvSpPr>
              <p:nvPr/>
            </p:nvSpPr>
            <p:spPr bwMode="auto">
              <a:xfrm>
                <a:off x="2966" y="2302"/>
                <a:ext cx="272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TF</a:t>
                </a:r>
              </a:p>
            </p:txBody>
          </p:sp>
          <p:sp>
            <p:nvSpPr>
              <p:cNvPr id="47" name="Line 9"/>
              <p:cNvSpPr>
                <a:spLocks noChangeShapeType="1"/>
              </p:cNvSpPr>
              <p:nvPr/>
            </p:nvSpPr>
            <p:spPr bwMode="auto">
              <a:xfrm>
                <a:off x="3712" y="2632"/>
                <a:ext cx="152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8" name="Line 10"/>
              <p:cNvSpPr>
                <a:spLocks noChangeShapeType="1"/>
              </p:cNvSpPr>
              <p:nvPr/>
            </p:nvSpPr>
            <p:spPr bwMode="auto">
              <a:xfrm flipV="1">
                <a:off x="4412" y="2056"/>
                <a:ext cx="0" cy="57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9" name="Text Box 11"/>
              <p:cNvSpPr txBox="1">
                <a:spLocks noChangeArrowheads="1"/>
              </p:cNvSpPr>
              <p:nvPr/>
            </p:nvSpPr>
            <p:spPr bwMode="auto">
              <a:xfrm>
                <a:off x="4318" y="2647"/>
                <a:ext cx="196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0</a:t>
                </a:r>
              </a:p>
            </p:txBody>
          </p:sp>
          <p:sp>
            <p:nvSpPr>
              <p:cNvPr id="50" name="Text Box 12"/>
              <p:cNvSpPr txBox="1">
                <a:spLocks noChangeArrowheads="1"/>
              </p:cNvSpPr>
              <p:nvPr/>
            </p:nvSpPr>
            <p:spPr bwMode="auto">
              <a:xfrm>
                <a:off x="5106" y="2660"/>
                <a:ext cx="894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sym typeface="Symbol" pitchFamily="18" charset="2"/>
                  </a:rPr>
                  <a:t>Fréquences </a:t>
                </a:r>
              </a:p>
            </p:txBody>
          </p:sp>
          <p:sp>
            <p:nvSpPr>
              <p:cNvPr id="51" name="Text Box 13"/>
              <p:cNvSpPr txBox="1">
                <a:spLocks noChangeArrowheads="1"/>
              </p:cNvSpPr>
              <p:nvPr/>
            </p:nvSpPr>
            <p:spPr bwMode="auto">
              <a:xfrm>
                <a:off x="4850" y="2636"/>
                <a:ext cx="232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sym typeface="Symbol" pitchFamily="18" charset="2"/>
                  </a:rPr>
                  <a:t></a:t>
                </a:r>
                <a:r>
                  <a:rPr kumimoji="0" lang="fr-FR" sz="1600" b="0" i="0" u="none" strike="noStrike" kern="0" cap="none" spc="0" normalizeH="0" baseline="-2500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sym typeface="Symbol" pitchFamily="18" charset="2"/>
                  </a:rPr>
                  <a:t>0</a:t>
                </a:r>
                <a:endParaRPr kumimoji="0" lang="fr-FR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sym typeface="Symbol" pitchFamily="18" charset="2"/>
                </a:endParaRPr>
              </a:p>
            </p:txBody>
          </p:sp>
          <p:sp>
            <p:nvSpPr>
              <p:cNvPr id="52" name="Line 14"/>
              <p:cNvSpPr>
                <a:spLocks noChangeShapeType="1"/>
              </p:cNvSpPr>
              <p:nvPr/>
            </p:nvSpPr>
            <p:spPr bwMode="auto">
              <a:xfrm flipV="1">
                <a:off x="4944" y="2248"/>
                <a:ext cx="0" cy="38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3" name="Text Box 15"/>
              <p:cNvSpPr txBox="1">
                <a:spLocks noChangeArrowheads="1"/>
              </p:cNvSpPr>
              <p:nvPr/>
            </p:nvSpPr>
            <p:spPr bwMode="auto">
              <a:xfrm>
                <a:off x="2166" y="2662"/>
                <a:ext cx="579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Temps t</a:t>
                </a:r>
              </a:p>
            </p:txBody>
          </p:sp>
          <p:sp>
            <p:nvSpPr>
              <p:cNvPr id="54" name="Line 17"/>
              <p:cNvSpPr>
                <a:spLocks noChangeShapeType="1"/>
              </p:cNvSpPr>
              <p:nvPr/>
            </p:nvSpPr>
            <p:spPr bwMode="auto">
              <a:xfrm>
                <a:off x="1440" y="3064"/>
                <a:ext cx="32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5" name="Text Box 18"/>
              <p:cNvSpPr txBox="1">
                <a:spLocks noChangeArrowheads="1"/>
              </p:cNvSpPr>
              <p:nvPr/>
            </p:nvSpPr>
            <p:spPr bwMode="auto">
              <a:xfrm>
                <a:off x="1478" y="3092"/>
                <a:ext cx="541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T</a:t>
                </a:r>
                <a:r>
                  <a:rPr kumimoji="0" lang="fr-FR" sz="1600" b="0" i="0" u="none" strike="noStrike" kern="0" cap="none" spc="0" normalizeH="0" baseline="-2500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0</a:t>
                </a:r>
                <a:r>
                  <a:rPr kumimoji="0" lang="fr-FR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=1/</a:t>
                </a:r>
                <a:r>
                  <a:rPr kumimoji="0" lang="fr-FR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sym typeface="Symbol" pitchFamily="18" charset="2"/>
                  </a:rPr>
                  <a:t></a:t>
                </a:r>
                <a:r>
                  <a:rPr kumimoji="0" lang="fr-FR" sz="1600" b="0" i="0" u="none" strike="noStrike" kern="0" cap="none" spc="0" normalizeH="0" baseline="-2500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sym typeface="Symbol" pitchFamily="18" charset="2"/>
                  </a:rPr>
                  <a:t>0</a:t>
                </a:r>
                <a:endParaRPr kumimoji="0" lang="fr-FR" sz="16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sym typeface="Symbol" pitchFamily="18" charset="2"/>
                </a:endParaRPr>
              </a:p>
            </p:txBody>
          </p:sp>
          <p:sp>
            <p:nvSpPr>
              <p:cNvPr id="56" name="Line 19"/>
              <p:cNvSpPr>
                <a:spLocks noChangeShapeType="1"/>
              </p:cNvSpPr>
              <p:nvPr/>
            </p:nvSpPr>
            <p:spPr bwMode="auto">
              <a:xfrm flipV="1">
                <a:off x="800" y="1856"/>
                <a:ext cx="0" cy="77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7" name="Text Box 20"/>
              <p:cNvSpPr txBox="1">
                <a:spLocks noChangeArrowheads="1"/>
              </p:cNvSpPr>
              <p:nvPr/>
            </p:nvSpPr>
            <p:spPr bwMode="auto">
              <a:xfrm>
                <a:off x="822" y="1756"/>
                <a:ext cx="892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E</a:t>
                </a:r>
                <a:r>
                  <a:rPr kumimoji="0" lang="fr-FR" sz="1600" b="0" i="0" u="none" strike="noStrike" kern="0" cap="none" spc="0" normalizeH="0" baseline="-2500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0</a:t>
                </a:r>
                <a:r>
                  <a:rPr kumimoji="0" lang="fr-FR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.Cos(2</a:t>
                </a:r>
                <a:r>
                  <a:rPr kumimoji="0" lang="fr-FR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sym typeface="Symbol" pitchFamily="18" charset="2"/>
                  </a:rPr>
                  <a:t></a:t>
                </a:r>
                <a:r>
                  <a:rPr kumimoji="0" lang="fr-FR" sz="1600" b="0" i="0" u="none" strike="noStrike" kern="0" cap="none" spc="0" normalizeH="0" baseline="-2500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sym typeface="Symbol" pitchFamily="18" charset="2"/>
                  </a:rPr>
                  <a:t>0</a:t>
                </a:r>
                <a:r>
                  <a:rPr kumimoji="0" lang="fr-FR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sym typeface="Symbol" pitchFamily="18" charset="2"/>
                  </a:rPr>
                  <a:t>t)</a:t>
                </a:r>
              </a:p>
            </p:txBody>
          </p:sp>
          <p:sp>
            <p:nvSpPr>
              <p:cNvPr id="58" name="Text Box 21"/>
              <p:cNvSpPr txBox="1">
                <a:spLocks noChangeArrowheads="1"/>
              </p:cNvSpPr>
              <p:nvPr/>
            </p:nvSpPr>
            <p:spPr bwMode="auto">
              <a:xfrm>
                <a:off x="4878" y="2060"/>
                <a:ext cx="491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sym typeface="Symbol" pitchFamily="18" charset="2"/>
                  </a:rPr>
                  <a:t>(-</a:t>
                </a:r>
                <a:r>
                  <a:rPr kumimoji="0" lang="fr-FR" sz="1600" b="0" i="0" u="none" strike="noStrike" kern="0" cap="none" spc="0" normalizeH="0" baseline="-2500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sym typeface="Symbol" pitchFamily="18" charset="2"/>
                  </a:rPr>
                  <a:t>0</a:t>
                </a:r>
                <a:r>
                  <a:rPr kumimoji="0" lang="fr-FR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sym typeface="Symbol" pitchFamily="18" charset="2"/>
                  </a:rPr>
                  <a:t>)</a:t>
                </a:r>
              </a:p>
            </p:txBody>
          </p:sp>
          <p:sp>
            <p:nvSpPr>
              <p:cNvPr id="59" name="Text Box 22"/>
              <p:cNvSpPr txBox="1">
                <a:spLocks noChangeArrowheads="1"/>
              </p:cNvSpPr>
              <p:nvPr/>
            </p:nvSpPr>
            <p:spPr bwMode="auto">
              <a:xfrm>
                <a:off x="558" y="2110"/>
                <a:ext cx="187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a</a:t>
                </a:r>
              </a:p>
            </p:txBody>
          </p:sp>
          <p:sp>
            <p:nvSpPr>
              <p:cNvPr id="60" name="Text Box 23"/>
              <p:cNvSpPr txBox="1">
                <a:spLocks noChangeArrowheads="1"/>
              </p:cNvSpPr>
              <p:nvPr/>
            </p:nvSpPr>
            <p:spPr bwMode="auto">
              <a:xfrm>
                <a:off x="4406" y="2030"/>
                <a:ext cx="294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a/2</a:t>
                </a:r>
              </a:p>
            </p:txBody>
          </p:sp>
          <p:sp>
            <p:nvSpPr>
              <p:cNvPr id="61" name="Line 24"/>
              <p:cNvSpPr>
                <a:spLocks noChangeShapeType="1"/>
              </p:cNvSpPr>
              <p:nvPr/>
            </p:nvSpPr>
            <p:spPr bwMode="auto">
              <a:xfrm>
                <a:off x="792" y="2208"/>
                <a:ext cx="12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2" name="Line 25"/>
              <p:cNvSpPr>
                <a:spLocks noChangeShapeType="1"/>
              </p:cNvSpPr>
              <p:nvPr/>
            </p:nvSpPr>
            <p:spPr bwMode="auto">
              <a:xfrm flipH="1">
                <a:off x="3928" y="2256"/>
                <a:ext cx="102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Dot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3" name="Line 27"/>
              <p:cNvSpPr>
                <a:spLocks noChangeShapeType="1"/>
              </p:cNvSpPr>
              <p:nvPr/>
            </p:nvSpPr>
            <p:spPr bwMode="auto">
              <a:xfrm flipV="1">
                <a:off x="3912" y="2240"/>
                <a:ext cx="0" cy="38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4" name="Text Box 28"/>
              <p:cNvSpPr txBox="1">
                <a:spLocks noChangeArrowheads="1"/>
              </p:cNvSpPr>
              <p:nvPr/>
            </p:nvSpPr>
            <p:spPr bwMode="auto">
              <a:xfrm>
                <a:off x="3780" y="2636"/>
                <a:ext cx="275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sym typeface="Symbol" pitchFamily="18" charset="2"/>
                  </a:rPr>
                  <a:t>-</a:t>
                </a:r>
                <a:r>
                  <a:rPr kumimoji="0" lang="fr-FR" sz="1600" b="0" i="0" u="none" strike="noStrike" kern="0" cap="none" spc="0" normalizeH="0" baseline="-2500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sym typeface="Symbol" pitchFamily="18" charset="2"/>
                  </a:rPr>
                  <a:t>0</a:t>
                </a:r>
                <a:endParaRPr kumimoji="0" lang="fr-FR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sym typeface="Symbol" pitchFamily="18" charset="2"/>
                </a:endParaRPr>
              </a:p>
            </p:txBody>
          </p:sp>
          <p:sp>
            <p:nvSpPr>
              <p:cNvPr id="65" name="Text Box 29"/>
              <p:cNvSpPr txBox="1">
                <a:spLocks noChangeArrowheads="1"/>
              </p:cNvSpPr>
              <p:nvPr/>
            </p:nvSpPr>
            <p:spPr bwMode="auto">
              <a:xfrm>
                <a:off x="2270" y="2413"/>
                <a:ext cx="307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sym typeface="Symbol" pitchFamily="18" charset="2"/>
                  </a:rPr>
                  <a:t>+</a:t>
                </a:r>
              </a:p>
            </p:txBody>
          </p:sp>
          <p:sp>
            <p:nvSpPr>
              <p:cNvPr id="66" name="Line 30"/>
              <p:cNvSpPr>
                <a:spLocks noChangeShapeType="1"/>
              </p:cNvSpPr>
              <p:nvPr/>
            </p:nvSpPr>
            <p:spPr bwMode="auto">
              <a:xfrm flipV="1">
                <a:off x="2088" y="2528"/>
                <a:ext cx="232" cy="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7" name="Line 31"/>
              <p:cNvSpPr>
                <a:spLocks noChangeShapeType="1"/>
              </p:cNvSpPr>
              <p:nvPr/>
            </p:nvSpPr>
            <p:spPr bwMode="auto">
              <a:xfrm flipH="1">
                <a:off x="672" y="2456"/>
                <a:ext cx="16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8" name="Text Box 32"/>
              <p:cNvSpPr txBox="1">
                <a:spLocks noChangeArrowheads="1"/>
              </p:cNvSpPr>
              <p:nvPr/>
            </p:nvSpPr>
            <p:spPr bwMode="auto">
              <a:xfrm>
                <a:off x="406" y="2348"/>
                <a:ext cx="250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-</a:t>
                </a:r>
                <a:r>
                  <a:rPr kumimoji="0" lang="fr-FR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sym typeface="Symbol" pitchFamily="18" charset="2"/>
                  </a:rPr>
                  <a:t></a:t>
                </a:r>
              </a:p>
            </p:txBody>
          </p:sp>
          <p:sp>
            <p:nvSpPr>
              <p:cNvPr id="69" name="Text Box 62"/>
              <p:cNvSpPr txBox="1">
                <a:spLocks noChangeArrowheads="1"/>
              </p:cNvSpPr>
              <p:nvPr/>
            </p:nvSpPr>
            <p:spPr bwMode="auto">
              <a:xfrm>
                <a:off x="3542" y="2028"/>
                <a:ext cx="523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sym typeface="Symbol" pitchFamily="18" charset="2"/>
                  </a:rPr>
                  <a:t>(+</a:t>
                </a:r>
                <a:r>
                  <a:rPr kumimoji="0" lang="fr-FR" sz="1600" b="0" i="0" u="none" strike="noStrike" kern="0" cap="none" spc="0" normalizeH="0" baseline="-2500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sym typeface="Symbol" pitchFamily="18" charset="2"/>
                  </a:rPr>
                  <a:t>0</a:t>
                </a:r>
                <a:r>
                  <a:rPr kumimoji="0" lang="fr-FR" sz="16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sym typeface="Symbol" pitchFamily="18" charset="2"/>
                  </a:rPr>
                  <a:t>)</a:t>
                </a:r>
              </a:p>
            </p:txBody>
          </p:sp>
          <p:sp>
            <p:nvSpPr>
              <p:cNvPr id="70" name="AutoShape 64"/>
              <p:cNvSpPr>
                <a:spLocks/>
              </p:cNvSpPr>
              <p:nvPr/>
            </p:nvSpPr>
            <p:spPr bwMode="auto">
              <a:xfrm rot="-5400000">
                <a:off x="4452" y="2356"/>
                <a:ext cx="144" cy="1704"/>
              </a:xfrm>
              <a:prstGeom prst="leftBrace">
                <a:avLst>
                  <a:gd name="adj1" fmla="val 98611"/>
                  <a:gd name="adj2" fmla="val 50000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1" name="Text Box 65"/>
              <p:cNvSpPr txBox="1">
                <a:spLocks noChangeArrowheads="1"/>
              </p:cNvSpPr>
              <p:nvPr/>
            </p:nvSpPr>
            <p:spPr bwMode="auto">
              <a:xfrm>
                <a:off x="3846" y="3311"/>
                <a:ext cx="1239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Spectre mathématique</a:t>
                </a:r>
              </a:p>
            </p:txBody>
          </p:sp>
          <p:sp>
            <p:nvSpPr>
              <p:cNvPr id="72" name="AutoShape 66"/>
              <p:cNvSpPr>
                <a:spLocks/>
              </p:cNvSpPr>
              <p:nvPr/>
            </p:nvSpPr>
            <p:spPr bwMode="auto">
              <a:xfrm rot="-5400000">
                <a:off x="4812" y="2436"/>
                <a:ext cx="144" cy="952"/>
              </a:xfrm>
              <a:prstGeom prst="leftBrace">
                <a:avLst>
                  <a:gd name="adj1" fmla="val 55093"/>
                  <a:gd name="adj2" fmla="val 50000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3" name="Text Box 67"/>
              <p:cNvSpPr txBox="1">
                <a:spLocks noChangeArrowheads="1"/>
              </p:cNvSpPr>
              <p:nvPr/>
            </p:nvSpPr>
            <p:spPr bwMode="auto">
              <a:xfrm>
                <a:off x="4366" y="2935"/>
                <a:ext cx="979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Spectre physique</a:t>
                </a:r>
              </a:p>
            </p:txBody>
          </p:sp>
        </p:grpSp>
        <p:sp>
          <p:nvSpPr>
            <p:cNvPr id="41" name="Text Box 70"/>
            <p:cNvSpPr txBox="1">
              <a:spLocks noChangeArrowheads="1"/>
            </p:cNvSpPr>
            <p:nvPr/>
          </p:nvSpPr>
          <p:spPr bwMode="auto">
            <a:xfrm>
              <a:off x="4150" y="1005"/>
              <a:ext cx="35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s(</a:t>
              </a:r>
              <a:r>
                <a:rPr kumimoji="0" lang="fr-FR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sym typeface="Symbol" pitchFamily="18" charset="2"/>
                </a:rPr>
                <a:t>)</a:t>
              </a:r>
            </a:p>
          </p:txBody>
        </p:sp>
      </p:grpSp>
      <p:sp>
        <p:nvSpPr>
          <p:cNvPr id="74" name="Rectangle 73"/>
          <p:cNvSpPr/>
          <p:nvPr/>
        </p:nvSpPr>
        <p:spPr>
          <a:xfrm>
            <a:off x="0" y="1098034"/>
            <a:ext cx="54954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è"/>
            </a:pPr>
            <a:r>
              <a:rPr lang="fr-FR" sz="2400" b="1" kern="0" dirty="0" smtClean="0">
                <a:solidFill>
                  <a:srgbClr val="DA6667"/>
                </a:solidFill>
                <a:latin typeface="Arial Narrow" pitchFamily="34" charset="0"/>
                <a:sym typeface="Wingdings" pitchFamily="2" charset="2"/>
              </a:rPr>
              <a:t>Transformée de Fourier d’une onde plane</a:t>
            </a:r>
          </a:p>
        </p:txBody>
      </p:sp>
      <p:grpSp>
        <p:nvGrpSpPr>
          <p:cNvPr id="78" name="Groupe 77"/>
          <p:cNvGrpSpPr/>
          <p:nvPr/>
        </p:nvGrpSpPr>
        <p:grpSpPr>
          <a:xfrm>
            <a:off x="227103" y="4794069"/>
            <a:ext cx="8840697" cy="1084217"/>
            <a:chOff x="227103" y="4794069"/>
            <a:chExt cx="8840697" cy="1084217"/>
          </a:xfrm>
        </p:grpSpPr>
        <p:sp>
          <p:nvSpPr>
            <p:cNvPr id="77" name="Rectangle à coins arrondis 76"/>
            <p:cNvSpPr/>
            <p:nvPr/>
          </p:nvSpPr>
          <p:spPr>
            <a:xfrm>
              <a:off x="809897" y="4794069"/>
              <a:ext cx="8257903" cy="108421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46113" name="Rectangle 1"/>
            <p:cNvSpPr>
              <a:spLocks noChangeArrowheads="1"/>
            </p:cNvSpPr>
            <p:nvPr/>
          </p:nvSpPr>
          <p:spPr bwMode="auto">
            <a:xfrm>
              <a:off x="782955" y="4859383"/>
              <a:ext cx="8284845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401638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Times New Roman" pitchFamily="18" charset="0"/>
                  <a:cs typeface="Arial" pitchFamily="34" charset="0"/>
                </a:rPr>
                <a:t>Le spectre en amplitude d’une onde prenant la forme d’un cosinus de durée infinie est bien monochromatique, c'est-à-dire qu’il ne comprend qu’une et une seule fréquence (ou longueur d’onde).</a:t>
              </a:r>
              <a:endPara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76" name="Flèche à angle droit 75"/>
            <p:cNvSpPr/>
            <p:nvPr/>
          </p:nvSpPr>
          <p:spPr>
            <a:xfrm rot="5400000">
              <a:off x="219075" y="4911634"/>
              <a:ext cx="577759" cy="561703"/>
            </a:xfrm>
            <a:prstGeom prst="bentUp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79" name="Titre 1"/>
          <p:cNvSpPr txBox="1">
            <a:spLocks/>
          </p:cNvSpPr>
          <p:nvPr/>
        </p:nvSpPr>
        <p:spPr>
          <a:xfrm>
            <a:off x="1497013" y="443775"/>
            <a:ext cx="7391400" cy="545066"/>
          </a:xfrm>
          <a:prstGeom prst="rect">
            <a:avLst/>
          </a:prstGeom>
        </p:spPr>
        <p:txBody>
          <a:bodyPr/>
          <a:lstStyle/>
          <a:p>
            <a:r>
              <a:rPr lang="fr-FR" sz="2800" b="1" kern="0" dirty="0" smtClean="0">
                <a:solidFill>
                  <a:srgbClr val="DA6667"/>
                </a:solidFill>
                <a:latin typeface="Arial Narrow" pitchFamily="34" charset="0"/>
              </a:rPr>
              <a:t>3. Expression d’une onde quasi-monochromatique</a:t>
            </a:r>
          </a:p>
        </p:txBody>
      </p:sp>
      <p:sp>
        <p:nvSpPr>
          <p:cNvPr id="80" name="Titre 1"/>
          <p:cNvSpPr txBox="1">
            <a:spLocks/>
          </p:cNvSpPr>
          <p:nvPr/>
        </p:nvSpPr>
        <p:spPr>
          <a:xfrm>
            <a:off x="1524000" y="6376434"/>
            <a:ext cx="7391400" cy="39266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COM101                          Chap1 : </a:t>
            </a:r>
            <a:r>
              <a:rPr kumimoji="0" lang="fr-FR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Généralités</a:t>
            </a:r>
            <a:endParaRPr kumimoji="0" lang="fr-FR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page </a:t>
            </a:r>
            <a:fld id="{C6DDD436-036D-4AFC-B45E-DF406FB8E6F8}" type="slidenum">
              <a:rPr lang="fr-FR" smtClean="0"/>
              <a:pPr/>
              <a:t>17</a:t>
            </a:fld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0" y="1098034"/>
            <a:ext cx="9067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è"/>
            </a:pPr>
            <a:r>
              <a:rPr lang="fr-FR" sz="2400" b="1" kern="0" dirty="0" smtClean="0">
                <a:solidFill>
                  <a:srgbClr val="DA6667"/>
                </a:solidFill>
                <a:latin typeface="Arial Narrow" pitchFamily="34" charset="0"/>
                <a:sym typeface="Wingdings" pitchFamily="2" charset="2"/>
              </a:rPr>
              <a:t>Conséquence d’une troncature temporelle d’une onde monochromatique sur son spectre</a:t>
            </a: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1497013" y="443775"/>
            <a:ext cx="7391400" cy="545066"/>
          </a:xfrm>
          <a:prstGeom prst="rect">
            <a:avLst/>
          </a:prstGeom>
        </p:spPr>
        <p:txBody>
          <a:bodyPr/>
          <a:lstStyle/>
          <a:p>
            <a:r>
              <a:rPr lang="fr-FR" sz="2800" b="1" kern="0" dirty="0" smtClean="0">
                <a:solidFill>
                  <a:srgbClr val="DA6667"/>
                </a:solidFill>
                <a:latin typeface="Arial Narrow" pitchFamily="34" charset="0"/>
              </a:rPr>
              <a:t>3. Expression d’une onde quasi-monochromatique</a:t>
            </a:r>
          </a:p>
        </p:txBody>
      </p:sp>
      <p:sp>
        <p:nvSpPr>
          <p:cNvPr id="7" name="Rectangle 6"/>
          <p:cNvSpPr/>
          <p:nvPr/>
        </p:nvSpPr>
        <p:spPr>
          <a:xfrm>
            <a:off x="219075" y="1997839"/>
            <a:ext cx="88487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>
                <a:latin typeface="Arial Narrow" pitchFamily="34" charset="0"/>
              </a:rPr>
              <a:t>Processus d’émission de lumière </a:t>
            </a:r>
            <a:endParaRPr lang="fr-FR" dirty="0" smtClean="0">
              <a:latin typeface="Arial Narrow" pitchFamily="34" charset="0"/>
            </a:endParaRPr>
          </a:p>
          <a:p>
            <a:pPr>
              <a:buFont typeface="Wingdings" pitchFamily="2" charset="2"/>
              <a:buChar char="è"/>
            </a:pPr>
            <a:r>
              <a:rPr lang="fr-FR" b="1" dirty="0" smtClean="0">
                <a:latin typeface="Arial Narrow" pitchFamily="34" charset="0"/>
              </a:rPr>
              <a:t>les atomes n’émettent que pendant un temps limité </a:t>
            </a:r>
            <a:r>
              <a:rPr lang="fr-FR" b="1" i="1" dirty="0" smtClean="0">
                <a:latin typeface="Arial Narrow" pitchFamily="34" charset="0"/>
                <a:sym typeface="Symbol"/>
              </a:rPr>
              <a:t></a:t>
            </a:r>
            <a:r>
              <a:rPr lang="fr-FR" dirty="0" smtClean="0">
                <a:latin typeface="Arial Narrow" pitchFamily="34" charset="0"/>
              </a:rPr>
              <a:t>  qui correspond à la durée de vie des états excités dans la théorie quantique et au coefficient d’amortissement dans le théorie classique. </a:t>
            </a:r>
          </a:p>
          <a:p>
            <a:pPr>
              <a:buFont typeface="Wingdings" pitchFamily="2" charset="2"/>
              <a:buChar char="è"/>
            </a:pPr>
            <a:r>
              <a:rPr lang="fr-FR" b="1" dirty="0" smtClean="0">
                <a:latin typeface="Arial Narrow" pitchFamily="34" charset="0"/>
              </a:rPr>
              <a:t>Une onde n’est donc jamais infinie temporellement !</a:t>
            </a:r>
            <a:endParaRPr lang="fr-FR" dirty="0">
              <a:latin typeface="Arial Narrow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28800" y="3406283"/>
            <a:ext cx="60742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>
                <a:latin typeface="Arial Narrow" pitchFamily="34" charset="0"/>
              </a:rPr>
              <a:t>Il n’existe pas de source parfaitement monochromatique </a:t>
            </a:r>
            <a:endParaRPr lang="fr-FR" dirty="0">
              <a:latin typeface="Arial Narrow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9074" y="4042006"/>
            <a:ext cx="88487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>
                <a:latin typeface="Arial Narrow" pitchFamily="34" charset="0"/>
              </a:rPr>
              <a:t>Réciproquement, si une onde n’est pas monochromatique, son train d’onde n’est pas infini!</a:t>
            </a:r>
            <a:endParaRPr lang="fr-FR" dirty="0">
              <a:latin typeface="Arial Narrow" pitchFamily="34" charset="0"/>
            </a:endParaRPr>
          </a:p>
        </p:txBody>
      </p:sp>
      <p:sp>
        <p:nvSpPr>
          <p:cNvPr id="10" name="Flèche à angle droit 9"/>
          <p:cNvSpPr/>
          <p:nvPr/>
        </p:nvSpPr>
        <p:spPr>
          <a:xfrm rot="5400000">
            <a:off x="1267096" y="3200400"/>
            <a:ext cx="509451" cy="483326"/>
          </a:xfrm>
          <a:prstGeom prst="bent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71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pSp>
        <p:nvGrpSpPr>
          <p:cNvPr id="18" name="Groupe 17"/>
          <p:cNvGrpSpPr/>
          <p:nvPr/>
        </p:nvGrpSpPr>
        <p:grpSpPr>
          <a:xfrm>
            <a:off x="4872447" y="5577837"/>
            <a:ext cx="3773187" cy="407628"/>
            <a:chOff x="4872447" y="5577837"/>
            <a:chExt cx="3773187" cy="407628"/>
          </a:xfrm>
        </p:grpSpPr>
        <p:sp>
          <p:nvSpPr>
            <p:cNvPr id="14" name="Accolade ouvrante 13"/>
            <p:cNvSpPr/>
            <p:nvPr/>
          </p:nvSpPr>
          <p:spPr>
            <a:xfrm rot="16200000">
              <a:off x="5035732" y="5414552"/>
              <a:ext cx="222069" cy="548640"/>
            </a:xfrm>
            <a:prstGeom prst="leftBrace">
              <a:avLst>
                <a:gd name="adj1" fmla="val 12985"/>
                <a:gd name="adj2" fmla="val 50000"/>
              </a:avLst>
            </a:prstGeom>
            <a:ln w="2857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sz="1200" b="1" i="1">
                <a:latin typeface="Arial Narrow" pitchFamily="34" charset="0"/>
              </a:endParaRPr>
            </a:p>
          </p:txBody>
        </p:sp>
        <p:sp>
          <p:nvSpPr>
            <p:cNvPr id="15" name="ZoneTexte 14"/>
            <p:cNvSpPr txBox="1"/>
            <p:nvPr/>
          </p:nvSpPr>
          <p:spPr>
            <a:xfrm>
              <a:off x="4937759" y="5708466"/>
              <a:ext cx="370787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b="1" i="1" dirty="0" smtClean="0">
                  <a:latin typeface="Arial Narrow" pitchFamily="34" charset="0"/>
                </a:rPr>
                <a:t>Terme oscillant à la fréquence </a:t>
              </a:r>
              <a:r>
                <a:rPr lang="fr-FR" sz="1200" b="1" i="1" dirty="0" smtClean="0">
                  <a:latin typeface="Arial Narrow" pitchFamily="34" charset="0"/>
                  <a:sym typeface="Symbol"/>
                </a:rPr>
                <a:t>    =  Onde plane  (</a:t>
              </a:r>
              <a:r>
                <a:rPr lang="fr-FR" sz="1200" b="1" i="1" dirty="0" err="1" smtClean="0">
                  <a:latin typeface="Arial Narrow" pitchFamily="34" charset="0"/>
                  <a:sym typeface="Symbol"/>
                </a:rPr>
                <a:t>exp</a:t>
              </a:r>
              <a:r>
                <a:rPr lang="fr-FR" sz="1200" b="1" i="1" dirty="0" smtClean="0">
                  <a:latin typeface="Arial Narrow" pitchFamily="34" charset="0"/>
                  <a:sym typeface="Symbol"/>
                </a:rPr>
                <a:t>(</a:t>
              </a:r>
              <a:r>
                <a:rPr lang="fr-FR" sz="1200" b="1" i="1" dirty="0" err="1" smtClean="0">
                  <a:latin typeface="Arial Narrow" pitchFamily="34" charset="0"/>
                  <a:sym typeface="Symbol"/>
                </a:rPr>
                <a:t>jt</a:t>
              </a:r>
              <a:r>
                <a:rPr lang="fr-FR" sz="1200" b="1" i="1" smtClean="0">
                  <a:latin typeface="Arial Narrow" pitchFamily="34" charset="0"/>
                  <a:sym typeface="Symbol"/>
                </a:rPr>
                <a:t>) </a:t>
              </a:r>
              <a:endParaRPr lang="fr-FR" sz="1200" b="1" i="1" dirty="0">
                <a:latin typeface="Arial Narrow" pitchFamily="34" charset="0"/>
              </a:endParaRPr>
            </a:p>
          </p:txBody>
        </p:sp>
      </p:grpSp>
      <p:grpSp>
        <p:nvGrpSpPr>
          <p:cNvPr id="19" name="Groupe 18"/>
          <p:cNvGrpSpPr/>
          <p:nvPr/>
        </p:nvGrpSpPr>
        <p:grpSpPr>
          <a:xfrm>
            <a:off x="4384760" y="5577839"/>
            <a:ext cx="4683040" cy="632722"/>
            <a:chOff x="4384760" y="5617028"/>
            <a:chExt cx="4683040" cy="632722"/>
          </a:xfrm>
        </p:grpSpPr>
        <p:sp>
          <p:nvSpPr>
            <p:cNvPr id="16" name="Accolade ouvrante 15"/>
            <p:cNvSpPr/>
            <p:nvPr/>
          </p:nvSpPr>
          <p:spPr>
            <a:xfrm rot="16200000">
              <a:off x="4382587" y="5619201"/>
              <a:ext cx="452845" cy="448500"/>
            </a:xfrm>
            <a:prstGeom prst="leftBrace">
              <a:avLst>
                <a:gd name="adj1" fmla="val 12985"/>
                <a:gd name="adj2" fmla="val 50000"/>
              </a:avLst>
            </a:prstGeom>
            <a:ln w="2857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sz="1200" b="1" i="1">
                <a:latin typeface="Arial Narrow" pitchFamily="34" charset="0"/>
              </a:endParaRPr>
            </a:p>
          </p:txBody>
        </p:sp>
        <p:sp>
          <p:nvSpPr>
            <p:cNvPr id="17" name="ZoneTexte 16"/>
            <p:cNvSpPr txBox="1"/>
            <p:nvPr/>
          </p:nvSpPr>
          <p:spPr>
            <a:xfrm>
              <a:off x="4450072" y="5972751"/>
              <a:ext cx="461772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b="1" i="1" dirty="0" smtClean="0">
                  <a:latin typeface="Arial Narrow" pitchFamily="34" charset="0"/>
                </a:rPr>
                <a:t>Amplitude de chaque composante fréquentielle ≡ </a:t>
              </a:r>
              <a:r>
                <a:rPr lang="fr-FR" sz="1200" b="1" i="1" dirty="0" smtClean="0">
                  <a:solidFill>
                    <a:srgbClr val="FF0000"/>
                  </a:solidFill>
                  <a:latin typeface="Arial Narrow" pitchFamily="34" charset="0"/>
                </a:rPr>
                <a:t>spectre</a:t>
              </a:r>
              <a:endParaRPr lang="fr-FR" sz="1200" b="1" i="1" dirty="0">
                <a:solidFill>
                  <a:srgbClr val="FF0000"/>
                </a:solidFill>
                <a:latin typeface="Arial Narrow" pitchFamily="34" charset="0"/>
              </a:endParaRPr>
            </a:p>
          </p:txBody>
        </p:sp>
      </p:grpSp>
      <p:grpSp>
        <p:nvGrpSpPr>
          <p:cNvPr id="20" name="Groupe 19"/>
          <p:cNvGrpSpPr/>
          <p:nvPr/>
        </p:nvGrpSpPr>
        <p:grpSpPr>
          <a:xfrm>
            <a:off x="5395190" y="4789709"/>
            <a:ext cx="1991251" cy="457202"/>
            <a:chOff x="4872445" y="5342705"/>
            <a:chExt cx="1991251" cy="457202"/>
          </a:xfrm>
        </p:grpSpPr>
        <p:sp>
          <p:nvSpPr>
            <p:cNvPr id="21" name="Accolade ouvrante 20"/>
            <p:cNvSpPr/>
            <p:nvPr/>
          </p:nvSpPr>
          <p:spPr>
            <a:xfrm rot="5400000">
              <a:off x="4968243" y="5538656"/>
              <a:ext cx="165456" cy="357045"/>
            </a:xfrm>
            <a:prstGeom prst="leftBrace">
              <a:avLst>
                <a:gd name="adj1" fmla="val 12985"/>
                <a:gd name="adj2" fmla="val 50000"/>
              </a:avLst>
            </a:prstGeom>
            <a:ln w="2857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sz="1200" b="1" i="1">
                <a:latin typeface="Arial Narrow" pitchFamily="34" charset="0"/>
              </a:endParaRPr>
            </a:p>
          </p:txBody>
        </p:sp>
        <p:sp>
          <p:nvSpPr>
            <p:cNvPr id="22" name="ZoneTexte 21"/>
            <p:cNvSpPr txBox="1"/>
            <p:nvPr/>
          </p:nvSpPr>
          <p:spPr>
            <a:xfrm>
              <a:off x="4872445" y="5342705"/>
              <a:ext cx="199125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b="1" i="1" dirty="0" smtClean="0">
                  <a:latin typeface="Arial Narrow" pitchFamily="34" charset="0"/>
                </a:rPr>
                <a:t>Somme sur chaque fréquence</a:t>
              </a:r>
              <a:endParaRPr lang="fr-FR" sz="1200" b="1" i="1" dirty="0">
                <a:latin typeface="Arial Narrow" pitchFamily="34" charset="0"/>
              </a:endParaRPr>
            </a:p>
          </p:txBody>
        </p:sp>
      </p:grpSp>
      <p:sp>
        <p:nvSpPr>
          <p:cNvPr id="24" name="Titre 1"/>
          <p:cNvSpPr txBox="1">
            <a:spLocks/>
          </p:cNvSpPr>
          <p:nvPr/>
        </p:nvSpPr>
        <p:spPr>
          <a:xfrm>
            <a:off x="1524000" y="6376434"/>
            <a:ext cx="7391400" cy="39266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COM101                          Chap1 : </a:t>
            </a:r>
            <a:r>
              <a:rPr kumimoji="0" lang="fr-FR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Généralités</a:t>
            </a:r>
            <a:endParaRPr kumimoji="0" lang="fr-FR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4516149"/>
            <a:ext cx="9067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è"/>
            </a:pPr>
            <a:r>
              <a:rPr lang="fr-FR" sz="2400" b="1" kern="0" dirty="0" smtClean="0">
                <a:solidFill>
                  <a:srgbClr val="DA6667"/>
                </a:solidFill>
                <a:latin typeface="Arial Narrow" pitchFamily="34" charset="0"/>
                <a:sym typeface="Wingdings" pitchFamily="2" charset="2"/>
              </a:rPr>
              <a:t>Transformée de Fourier d’un signal quelconque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052959" y="5057639"/>
                <a:ext cx="2794226" cy="7045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fr-FR" i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subSup"/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fr-FR" i="0">
                              <a:latin typeface="Cambria Math" panose="02040503050406030204" pitchFamily="18" charset="0"/>
                            </a:rPr>
                            <m:t>−∞</m:t>
                          </m:r>
                        </m:sub>
                        <m:sup>
                          <m:r>
                            <a:rPr lang="fr-FR" i="0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𝑠</m:t>
                          </m:r>
                          <m:d>
                            <m:d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e>
                          </m:d>
                          <m:sSup>
                            <m:sSup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fr-FR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sSub>
                                <m:sSub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𝜈</m:t>
                                  </m:r>
                                </m:e>
                                <m:sub/>
                              </m:sSub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</m:nary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2959" y="5057639"/>
                <a:ext cx="2794226" cy="70455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page </a:t>
            </a:r>
            <a:fld id="{C6DDD436-036D-4AFC-B45E-DF406FB8E6F8}" type="slidenum">
              <a:rPr lang="fr-FR" smtClean="0"/>
              <a:pPr/>
              <a:t>18</a:t>
            </a:fld>
            <a:endParaRPr lang="fr-FR"/>
          </a:p>
        </p:txBody>
      </p:sp>
      <p:sp>
        <p:nvSpPr>
          <p:cNvPr id="3481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34816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1497013" y="443775"/>
            <a:ext cx="7391400" cy="545066"/>
          </a:xfrm>
          <a:prstGeom prst="rect">
            <a:avLst/>
          </a:prstGeom>
        </p:spPr>
        <p:txBody>
          <a:bodyPr/>
          <a:lstStyle/>
          <a:p>
            <a:r>
              <a:rPr lang="fr-FR" sz="2800" b="1" kern="0" dirty="0" smtClean="0">
                <a:solidFill>
                  <a:srgbClr val="DA6667"/>
                </a:solidFill>
                <a:latin typeface="Arial Narrow" pitchFamily="34" charset="0"/>
              </a:rPr>
              <a:t>3. Expression d’une onde quasi-monochromatique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1098034"/>
            <a:ext cx="9067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è"/>
            </a:pPr>
            <a:r>
              <a:rPr lang="fr-FR" sz="2400" b="1" kern="0" dirty="0" smtClean="0">
                <a:solidFill>
                  <a:srgbClr val="DA6667"/>
                </a:solidFill>
                <a:latin typeface="Arial Narrow" pitchFamily="34" charset="0"/>
                <a:sym typeface="Wingdings" pitchFamily="2" charset="2"/>
              </a:rPr>
              <a:t>Relations entre l’amplitude du spectre </a:t>
            </a:r>
            <a:r>
              <a:rPr lang="fr-FR" sz="2400" b="1" i="1" kern="0" dirty="0" smtClean="0">
                <a:solidFill>
                  <a:srgbClr val="DA6667"/>
                </a:solidFill>
                <a:latin typeface="Arial Narrow" pitchFamily="34" charset="0"/>
                <a:sym typeface="Wingdings" pitchFamily="2" charset="2"/>
              </a:rPr>
              <a:t>s(</a:t>
            </a:r>
            <a:r>
              <a:rPr lang="fr-FR" sz="2400" b="1" i="1" kern="0" dirty="0" smtClean="0">
                <a:solidFill>
                  <a:srgbClr val="DA6667"/>
                </a:solidFill>
                <a:latin typeface="Arial Narrow" pitchFamily="34" charset="0"/>
                <a:sym typeface="Symbol"/>
              </a:rPr>
              <a:t></a:t>
            </a:r>
            <a:r>
              <a:rPr lang="fr-FR" sz="2400" b="1" i="1" kern="0" dirty="0" smtClean="0">
                <a:solidFill>
                  <a:srgbClr val="DA6667"/>
                </a:solidFill>
                <a:latin typeface="Arial Narrow" pitchFamily="34" charset="0"/>
                <a:sym typeface="Wingdings" pitchFamily="2" charset="2"/>
              </a:rPr>
              <a:t>)</a:t>
            </a:r>
            <a:r>
              <a:rPr lang="fr-FR" sz="2400" b="1" kern="0" dirty="0" smtClean="0">
                <a:solidFill>
                  <a:srgbClr val="DA6667"/>
                </a:solidFill>
                <a:latin typeface="Arial Narrow" pitchFamily="34" charset="0"/>
                <a:sym typeface="Wingdings" pitchFamily="2" charset="2"/>
              </a:rPr>
              <a:t> et le signal analytique </a:t>
            </a:r>
            <a:r>
              <a:rPr lang="fr-FR" sz="2400" b="1" i="1" kern="0" dirty="0" smtClean="0">
                <a:solidFill>
                  <a:srgbClr val="DA6667"/>
                </a:solidFill>
                <a:latin typeface="Arial Narrow" pitchFamily="34" charset="0"/>
                <a:sym typeface="Wingdings" pitchFamily="2" charset="2"/>
              </a:rPr>
              <a:t>V(t)</a:t>
            </a:r>
            <a:r>
              <a:rPr lang="fr-FR" sz="2400" b="1" kern="0" dirty="0" smtClean="0">
                <a:solidFill>
                  <a:srgbClr val="DA6667"/>
                </a:solidFill>
                <a:latin typeface="Arial Narrow" pitchFamily="34" charset="0"/>
                <a:sym typeface="Wingdings" pitchFamily="2" charset="2"/>
              </a:rPr>
              <a:t> </a:t>
            </a:r>
          </a:p>
        </p:txBody>
      </p:sp>
      <p:sp>
        <p:nvSpPr>
          <p:cNvPr id="10" name="Rectangle 9"/>
          <p:cNvSpPr/>
          <p:nvPr/>
        </p:nvSpPr>
        <p:spPr>
          <a:xfrm>
            <a:off x="219075" y="4176236"/>
            <a:ext cx="89249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i="1" dirty="0" smtClean="0">
                <a:latin typeface="Arial Narrow" pitchFamily="34" charset="0"/>
              </a:rPr>
              <a:t>Rappel :</a:t>
            </a:r>
          </a:p>
          <a:p>
            <a:r>
              <a:rPr lang="fr-FR" dirty="0" smtClean="0">
                <a:latin typeface="Arial Narrow" pitchFamily="34" charset="0"/>
              </a:rPr>
              <a:t>	pour un signal V(t) réel, s(</a:t>
            </a:r>
            <a:r>
              <a:rPr lang="fr-FR" dirty="0" smtClean="0">
                <a:latin typeface="Arial Narrow" pitchFamily="34" charset="0"/>
                <a:sym typeface="Symbol"/>
              </a:rPr>
              <a:t></a:t>
            </a:r>
            <a:r>
              <a:rPr lang="fr-FR" dirty="0" smtClean="0">
                <a:latin typeface="Arial Narrow" pitchFamily="34" charset="0"/>
              </a:rPr>
              <a:t>)=s</a:t>
            </a:r>
            <a:r>
              <a:rPr lang="fr-FR" baseline="30000" dirty="0" smtClean="0">
                <a:latin typeface="Arial Narrow" pitchFamily="34" charset="0"/>
              </a:rPr>
              <a:t>*</a:t>
            </a:r>
            <a:r>
              <a:rPr lang="fr-FR" dirty="0" smtClean="0">
                <a:latin typeface="Arial Narrow" pitchFamily="34" charset="0"/>
              </a:rPr>
              <a:t>(-</a:t>
            </a:r>
            <a:r>
              <a:rPr lang="fr-FR" dirty="0" smtClean="0">
                <a:latin typeface="Arial Narrow" pitchFamily="34" charset="0"/>
                <a:sym typeface="Symbol"/>
              </a:rPr>
              <a:t></a:t>
            </a:r>
            <a:r>
              <a:rPr lang="fr-FR" dirty="0" smtClean="0">
                <a:latin typeface="Arial Narrow" pitchFamily="34" charset="0"/>
              </a:rPr>
              <a:t>). Ce qui permet de restreindre l’étude aux fréquences positives, les seules à avoir une signification physique.</a:t>
            </a:r>
            <a:endParaRPr lang="fr-FR" dirty="0">
              <a:latin typeface="Arial Narrow" pitchFamily="34" charset="0"/>
            </a:endParaRPr>
          </a:p>
        </p:txBody>
      </p:sp>
      <p:sp>
        <p:nvSpPr>
          <p:cNvPr id="11" name="Titre 1"/>
          <p:cNvSpPr txBox="1">
            <a:spLocks/>
          </p:cNvSpPr>
          <p:nvPr/>
        </p:nvSpPr>
        <p:spPr>
          <a:xfrm>
            <a:off x="1524000" y="6376434"/>
            <a:ext cx="7391400" cy="39266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COM101                          Chap1 : </a:t>
            </a:r>
            <a:r>
              <a:rPr kumimoji="0" lang="fr-FR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Généralités</a:t>
            </a:r>
            <a:endParaRPr kumimoji="0" lang="fr-FR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761035" y="2668535"/>
                <a:ext cx="242502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i="1"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fr-FR" sz="24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2400" i="1">
                          <a:latin typeface="Cambria Math" panose="02040503050406030204" pitchFamily="18" charset="0"/>
                        </a:rPr>
                        <m:t>𝑇𝐹</m:t>
                      </m:r>
                      <m:d>
                        <m:dPr>
                          <m:begChr m:val="["/>
                          <m:endChr m:val="]"/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  <m:d>
                            <m:dPr>
                              <m:ctrlPr>
                                <a:rPr lang="fr-F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1035" y="2668535"/>
                <a:ext cx="2425023" cy="4616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953000" y="2668535"/>
                <a:ext cx="273164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i="1">
                          <a:latin typeface="Cambria Math" panose="02040503050406030204" pitchFamily="18" charset="0"/>
                        </a:rPr>
                        <m:t>𝑠</m:t>
                      </m:r>
                      <m:d>
                        <m:dPr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</m:d>
                      <m:r>
                        <a:rPr lang="fr-FR" sz="2400" i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𝑇𝐹</m:t>
                          </m:r>
                        </m:e>
                        <m:sup>
                          <m:r>
                            <a:rPr lang="fr-FR" sz="2400" i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ctrlPr>
                                <a:rPr lang="fr-F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  <m:r>
                                <a:rPr lang="fr-FR" sz="2400" i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0" y="2668535"/>
                <a:ext cx="2731645" cy="461665"/>
              </a:xfrm>
              <a:prstGeom prst="rect">
                <a:avLst/>
              </a:prstGeom>
              <a:blipFill>
                <a:blip r:embed="rId3"/>
                <a:stretch>
                  <a:fillRect t="-129333" r="-20982" b="-20133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dirty="0" smtClean="0"/>
              <a:t>page </a:t>
            </a:r>
            <a:fld id="{C6DDD436-036D-4AFC-B45E-DF406FB8E6F8}" type="slidenum">
              <a:rPr lang="fr-FR" smtClean="0"/>
              <a:pPr/>
              <a:t>1</a:t>
            </a:fld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0" y="1837061"/>
            <a:ext cx="8537944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</a:pPr>
            <a:r>
              <a:rPr lang="fr-FR" sz="2400" b="1" kern="0" dirty="0" smtClean="0">
                <a:solidFill>
                  <a:srgbClr val="DA6667"/>
                </a:solidFill>
                <a:latin typeface="Arial Narrow" pitchFamily="34" charset="0"/>
              </a:rPr>
              <a:t>1. Principes Fondamentaux </a:t>
            </a:r>
          </a:p>
          <a:p>
            <a:pPr marL="342900" indent="-342900">
              <a:lnSpc>
                <a:spcPct val="150000"/>
              </a:lnSpc>
            </a:pPr>
            <a:r>
              <a:rPr lang="fr-FR" b="1" dirty="0" smtClean="0">
                <a:latin typeface="Arial Narrow" pitchFamily="34" charset="0"/>
              </a:rPr>
              <a:t>	</a:t>
            </a:r>
            <a:r>
              <a:rPr lang="fr-FR" dirty="0" smtClean="0">
                <a:latin typeface="Arial Narrow" pitchFamily="34" charset="0"/>
                <a:sym typeface="Wingdings" pitchFamily="2" charset="2"/>
              </a:rPr>
              <a:t></a:t>
            </a:r>
            <a:r>
              <a:rPr lang="fr-FR" b="1" dirty="0" smtClean="0">
                <a:latin typeface="Arial Narrow" pitchFamily="34" charset="0"/>
                <a:sym typeface="Wingdings" pitchFamily="2" charset="2"/>
              </a:rPr>
              <a:t> </a:t>
            </a:r>
            <a:r>
              <a:rPr lang="fr-FR" dirty="0" smtClean="0">
                <a:latin typeface="Arial Narrow" pitchFamily="34" charset="0"/>
                <a:sym typeface="Wingdings" pitchFamily="2" charset="2"/>
              </a:rPr>
              <a:t>O</a:t>
            </a:r>
            <a:r>
              <a:rPr lang="fr-FR" dirty="0" smtClean="0">
                <a:latin typeface="Arial Narrow" pitchFamily="34" charset="0"/>
              </a:rPr>
              <a:t>ptique géo, réflexion, réfraction </a:t>
            </a:r>
            <a:r>
              <a:rPr lang="fr-FR" dirty="0" smtClean="0">
                <a:latin typeface="Arial Narrow" pitchFamily="34" charset="0"/>
              </a:rPr>
              <a:t>…</a:t>
            </a:r>
            <a:endParaRPr lang="fr-FR" dirty="0" smtClean="0">
              <a:latin typeface="Arial Narrow" pitchFamily="34" charset="0"/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497013" y="443775"/>
            <a:ext cx="7391400" cy="54506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DA6667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Généralités : Plan</a:t>
            </a:r>
            <a:endParaRPr kumimoji="0" lang="fr-FR" sz="2800" b="1" i="0" u="none" strike="noStrike" kern="0" cap="none" spc="0" normalizeH="0" baseline="0" noProof="0" dirty="0">
              <a:ln>
                <a:noFill/>
              </a:ln>
              <a:solidFill>
                <a:srgbClr val="DA6667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1547813" y="6351034"/>
            <a:ext cx="7391400" cy="39266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COM101                          Chap1 : </a:t>
            </a:r>
            <a:r>
              <a:rPr kumimoji="0" lang="fr-FR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Généralités</a:t>
            </a:r>
            <a:endParaRPr kumimoji="0" lang="fr-FR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page </a:t>
            </a:r>
            <a:fld id="{C6DDD436-036D-4AFC-B45E-DF406FB8E6F8}" type="slidenum">
              <a:rPr lang="fr-FR" smtClean="0"/>
              <a:pPr/>
              <a:t>19</a:t>
            </a:fld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2186608" y="2928731"/>
            <a:ext cx="33473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smtClean="0"/>
              <a:t>Des questions ?</a:t>
            </a:r>
            <a:endParaRPr lang="fr-FR" sz="3200" b="1" dirty="0"/>
          </a:p>
        </p:txBody>
      </p:sp>
    </p:spTree>
    <p:extLst>
      <p:ext uri="{BB962C8B-B14F-4D97-AF65-F5344CB8AC3E}">
        <p14:creationId xmlns:p14="http://schemas.microsoft.com/office/powerpoint/2010/main" val="3409104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à coins arrondis 11"/>
          <p:cNvSpPr/>
          <p:nvPr/>
        </p:nvSpPr>
        <p:spPr>
          <a:xfrm>
            <a:off x="4686300" y="2603500"/>
            <a:ext cx="4457700" cy="1803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page </a:t>
            </a:r>
            <a:fld id="{C6DDD436-036D-4AFC-B45E-DF406FB8E6F8}" type="slidenum">
              <a:rPr lang="fr-FR" smtClean="0"/>
              <a:pPr/>
              <a:t>20</a:t>
            </a:fld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0" y="920234"/>
            <a:ext cx="29851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è"/>
            </a:pPr>
            <a:r>
              <a:rPr lang="fr-FR" sz="2400" b="1" kern="0" dirty="0" smtClean="0">
                <a:solidFill>
                  <a:srgbClr val="DA6667"/>
                </a:solidFill>
                <a:latin typeface="Arial Narrow" pitchFamily="34" charset="0"/>
                <a:sym typeface="Wingdings" pitchFamily="2" charset="2"/>
              </a:rPr>
              <a:t>Formules de Fresnel</a:t>
            </a: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497013" y="443775"/>
            <a:ext cx="7391400" cy="545066"/>
          </a:xfrm>
          <a:prstGeom prst="rect">
            <a:avLst/>
          </a:prstGeom>
        </p:spPr>
        <p:txBody>
          <a:bodyPr/>
          <a:lstStyle/>
          <a:p>
            <a:r>
              <a:rPr lang="fr-FR" sz="2800" b="1" kern="0" dirty="0" smtClean="0">
                <a:solidFill>
                  <a:srgbClr val="DA6667"/>
                </a:solidFill>
                <a:latin typeface="Arial Narrow" pitchFamily="34" charset="0"/>
              </a:rPr>
              <a:t>2. Expression d’une vibration monochromatique</a:t>
            </a:r>
          </a:p>
        </p:txBody>
      </p:sp>
      <p:pic>
        <p:nvPicPr>
          <p:cNvPr id="3440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275" y="1258888"/>
            <a:ext cx="4481286" cy="386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40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344069" name="Rectangle 5"/>
          <p:cNvSpPr>
            <a:spLocks noChangeArrowheads="1"/>
          </p:cNvSpPr>
          <p:nvPr/>
        </p:nvSpPr>
        <p:spPr bwMode="auto">
          <a:xfrm>
            <a:off x="0" y="819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0" name="Flèche à angle droit 9"/>
          <p:cNvSpPr/>
          <p:nvPr/>
        </p:nvSpPr>
        <p:spPr>
          <a:xfrm rot="5400000">
            <a:off x="206375" y="5346700"/>
            <a:ext cx="546100" cy="520700"/>
          </a:xfrm>
          <a:prstGeom prst="bent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952500" y="5194638"/>
            <a:ext cx="81153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b="1" dirty="0" smtClean="0">
                <a:latin typeface="Arial Narrow" pitchFamily="34" charset="0"/>
                <a:sym typeface="Wingdings" pitchFamily="2" charset="2"/>
              </a:rPr>
              <a:t>  </a:t>
            </a:r>
            <a:r>
              <a:rPr lang="fr-FR" b="1" dirty="0" smtClean="0">
                <a:latin typeface="Arial Narrow" pitchFamily="34" charset="0"/>
              </a:rPr>
              <a:t>Déphasage à la réflexion = </a:t>
            </a:r>
            <a:r>
              <a:rPr lang="fr-FR" b="1" dirty="0" smtClean="0">
                <a:latin typeface="Arial Narrow" pitchFamily="34" charset="0"/>
                <a:sym typeface="Symbol"/>
              </a:rPr>
              <a:t></a:t>
            </a:r>
            <a:r>
              <a:rPr lang="fr-FR" dirty="0" smtClean="0">
                <a:latin typeface="Arial Narrow" pitchFamily="34" charset="0"/>
              </a:rPr>
              <a:t> (signe (-)) tant que l’on ne se trouve pas en réflexion totale. </a:t>
            </a:r>
          </a:p>
          <a:p>
            <a:pPr algn="just"/>
            <a:r>
              <a:rPr lang="fr-FR" b="1" dirty="0" smtClean="0">
                <a:latin typeface="Arial Narrow" pitchFamily="34" charset="0"/>
                <a:sym typeface="Wingdings" pitchFamily="2" charset="2"/>
              </a:rPr>
              <a:t> </a:t>
            </a:r>
            <a:r>
              <a:rPr lang="fr-FR" b="1" dirty="0" smtClean="0">
                <a:latin typeface="Arial Narrow" pitchFamily="34" charset="0"/>
              </a:rPr>
              <a:t>Dans le cas de la réflexion totale, ce déphasage est beaucoup plus compliqué et dépend à la fois de la polarisation et de l’angle d’incidence.</a:t>
            </a:r>
          </a:p>
          <a:p>
            <a:pPr algn="just"/>
            <a:r>
              <a:rPr lang="fr-FR" b="1" dirty="0" smtClean="0">
                <a:latin typeface="Arial Narrow" pitchFamily="34" charset="0"/>
                <a:sym typeface="Wingdings" pitchFamily="2" charset="2"/>
              </a:rPr>
              <a:t>	</a:t>
            </a:r>
            <a:r>
              <a:rPr lang="fr-FR" b="1" dirty="0" smtClean="0">
                <a:latin typeface="Arial Narrow" pitchFamily="34" charset="0"/>
              </a:rPr>
              <a:t>Phénomène important dans la fibre optique!</a:t>
            </a:r>
          </a:p>
          <a:p>
            <a:pPr algn="just"/>
            <a:endParaRPr lang="fr-FR" dirty="0">
              <a:latin typeface="Arial Narrow" pitchFamily="34" charset="0"/>
            </a:endParaRPr>
          </a:p>
        </p:txBody>
      </p:sp>
      <p:sp>
        <p:nvSpPr>
          <p:cNvPr id="14" name="Titre 1"/>
          <p:cNvSpPr txBox="1">
            <a:spLocks/>
          </p:cNvSpPr>
          <p:nvPr/>
        </p:nvSpPr>
        <p:spPr>
          <a:xfrm>
            <a:off x="1524000" y="6376434"/>
            <a:ext cx="7391400" cy="39266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COM101                          Chap1 : </a:t>
            </a:r>
            <a:r>
              <a:rPr kumimoji="0" lang="fr-FR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Généralités</a:t>
            </a:r>
            <a:endParaRPr kumimoji="0" lang="fr-FR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389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5815" y="2776514"/>
            <a:ext cx="42672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à coins arrondis 20"/>
          <p:cNvSpPr/>
          <p:nvPr/>
        </p:nvSpPr>
        <p:spPr>
          <a:xfrm>
            <a:off x="3149600" y="5156200"/>
            <a:ext cx="2667000" cy="10033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à coins arrondis 19"/>
          <p:cNvSpPr/>
          <p:nvPr/>
        </p:nvSpPr>
        <p:spPr>
          <a:xfrm>
            <a:off x="3441700" y="1955800"/>
            <a:ext cx="863600" cy="7620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dirty="0" smtClean="0">
                <a:latin typeface="+mj-lt"/>
              </a:rPr>
              <a:t>page </a:t>
            </a:r>
            <a:fld id="{C6DDD436-036D-4AFC-B45E-DF406FB8E6F8}" type="slidenum">
              <a:rPr lang="fr-FR" smtClean="0">
                <a:latin typeface="+mj-lt"/>
              </a:rPr>
              <a:pPr/>
              <a:t>2</a:t>
            </a:fld>
            <a:endParaRPr lang="fr-FR" dirty="0">
              <a:latin typeface="+mj-lt"/>
            </a:endParaRPr>
          </a:p>
        </p:txBody>
      </p:sp>
      <p:graphicFrame>
        <p:nvGraphicFramePr>
          <p:cNvPr id="5" name="Group 8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0753977"/>
              </p:ext>
            </p:extLst>
          </p:nvPr>
        </p:nvGraphicFramePr>
        <p:xfrm>
          <a:off x="6474908" y="2933700"/>
          <a:ext cx="2628900" cy="1645920"/>
        </p:xfrm>
        <a:graphic>
          <a:graphicData uri="http://schemas.openxmlformats.org/drawingml/2006/table">
            <a:tbl>
              <a:tblPr/>
              <a:tblGrid>
                <a:gridCol w="16421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67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7228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vide</a:t>
                      </a:r>
                      <a:endParaRPr kumimoji="0" lang="fr-F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n = 1</a:t>
                      </a:r>
                      <a:endParaRPr kumimoji="0" lang="fr-F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7228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Air (20°C, 1 atm)</a:t>
                      </a:r>
                      <a:endParaRPr kumimoji="0" lang="fr-F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n = 1,000292</a:t>
                      </a:r>
                      <a:endParaRPr kumimoji="0" lang="fr-F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7228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Eau</a:t>
                      </a:r>
                      <a:endParaRPr kumimoji="0" lang="fr-F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n = 1,33</a:t>
                      </a:r>
                      <a:endParaRPr kumimoji="0" lang="fr-F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7228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Verres</a:t>
                      </a:r>
                      <a:endParaRPr kumimoji="0" lang="fr-F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n = 1,4 </a:t>
                      </a: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 pitchFamily="18" charset="0"/>
                          <a:cs typeface="Arial" charset="0"/>
                        </a:rPr>
                        <a:t>à</a:t>
                      </a: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 1,9</a:t>
                      </a:r>
                      <a:endParaRPr kumimoji="0" lang="fr-F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7228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Diamant</a:t>
                      </a:r>
                      <a:endParaRPr kumimoji="0" lang="fr-F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n = 2,4</a:t>
                      </a:r>
                      <a:endParaRPr kumimoji="0" lang="fr-F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7228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Germanium (semi-cond)</a:t>
                      </a:r>
                      <a:endParaRPr kumimoji="0" lang="fr-F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n </a:t>
                      </a: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  <a:sym typeface="Symbol" pitchFamily="18" charset="2"/>
                        </a:rPr>
                        <a:t></a:t>
                      </a:r>
                      <a:r>
                        <a:rPr kumimoji="0" 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 4</a:t>
                      </a:r>
                      <a:endParaRPr kumimoji="0" lang="fr-F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Times New Roman" pitchFamily="18" charset="0"/>
                        <a:cs typeface="Arial" charset="0"/>
                        <a:sym typeface="Symbol" pitchFamily="18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812800" y="1765300"/>
            <a:ext cx="4121641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 smtClean="0">
              <a:latin typeface="Arial Narrow" pitchFamily="34" charset="0"/>
            </a:endParaRPr>
          </a:p>
          <a:p>
            <a:endParaRPr lang="fr-FR" dirty="0" smtClean="0">
              <a:latin typeface="Arial Narrow" pitchFamily="34" charset="0"/>
            </a:endParaRPr>
          </a:p>
          <a:p>
            <a:endParaRPr lang="fr-FR" dirty="0" smtClean="0">
              <a:latin typeface="Arial Narrow" pitchFamily="34" charset="0"/>
            </a:endParaRPr>
          </a:p>
          <a:p>
            <a:endParaRPr lang="fr-FR" dirty="0" smtClean="0">
              <a:latin typeface="Arial Narrow" pitchFamily="34" charset="0"/>
            </a:endParaRPr>
          </a:p>
          <a:p>
            <a:pPr marL="355600">
              <a:buFont typeface="Wingdings" pitchFamily="2" charset="2"/>
              <a:buChar char="è"/>
            </a:pPr>
            <a:r>
              <a:rPr lang="fr-FR" dirty="0" smtClean="0">
                <a:latin typeface="Arial Narrow" pitchFamily="34" charset="0"/>
                <a:sym typeface="Wingdings" pitchFamily="2" charset="2"/>
              </a:rPr>
              <a:t>Facteur de ralentissement de la lumière</a:t>
            </a:r>
          </a:p>
          <a:p>
            <a:pPr marL="355600">
              <a:buFont typeface="Wingdings" pitchFamily="2" charset="2"/>
              <a:buChar char="è"/>
            </a:pPr>
            <a:r>
              <a:rPr lang="fr-FR" dirty="0" smtClean="0">
                <a:latin typeface="Arial Narrow" pitchFamily="34" charset="0"/>
                <a:sym typeface="Wingdings" pitchFamily="2" charset="2"/>
              </a:rPr>
              <a:t> v ≤ c</a:t>
            </a:r>
            <a:r>
              <a:rPr lang="fr-FR" dirty="0" smtClean="0">
                <a:latin typeface="Arial Narrow" pitchFamily="34" charset="0"/>
              </a:rPr>
              <a:t> </a:t>
            </a:r>
          </a:p>
          <a:p>
            <a:pPr marL="355600">
              <a:buFont typeface="Wingdings" pitchFamily="2" charset="2"/>
              <a:buChar char="è"/>
            </a:pPr>
            <a:endParaRPr lang="fr-FR" dirty="0" smtClean="0">
              <a:latin typeface="Arial Narrow" pitchFamily="34" charset="0"/>
            </a:endParaRPr>
          </a:p>
          <a:p>
            <a:pPr marL="355600">
              <a:buFont typeface="Wingdings" pitchFamily="2" charset="2"/>
              <a:buChar char="è"/>
            </a:pPr>
            <a:endParaRPr lang="fr-FR" dirty="0" smtClean="0">
              <a:latin typeface="Arial Narrow" pitchFamily="34" charset="0"/>
            </a:endParaRPr>
          </a:p>
          <a:p>
            <a:pPr marL="355600">
              <a:buFont typeface="Wingdings" pitchFamily="2" charset="2"/>
              <a:buChar char="è"/>
            </a:pPr>
            <a:endParaRPr lang="fr-FR" dirty="0" smtClean="0">
              <a:latin typeface="Arial Narrow" pitchFamily="34" charset="0"/>
            </a:endParaRPr>
          </a:p>
          <a:p>
            <a:pPr marL="355600"/>
            <a:endParaRPr lang="fr-FR" dirty="0" smtClean="0">
              <a:latin typeface="Arial Narrow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4916418" y="1816100"/>
            <a:ext cx="3789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Arial Narrow" pitchFamily="34" charset="0"/>
              </a:rPr>
              <a:t>Célérité : vitesse de la lumière dans le vide</a:t>
            </a:r>
            <a:endParaRPr lang="fr-FR" dirty="0">
              <a:latin typeface="Arial Narrow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4916418" y="2489200"/>
            <a:ext cx="3978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Arial Narrow" pitchFamily="34" charset="0"/>
              </a:rPr>
              <a:t>Vitesse de la lumière dans le milieu d’indice </a:t>
            </a:r>
            <a:r>
              <a:rPr lang="fr-FR" i="1" dirty="0" smtClean="0">
                <a:latin typeface="Arial Narrow" pitchFamily="34" charset="0"/>
              </a:rPr>
              <a:t>n</a:t>
            </a:r>
            <a:endParaRPr lang="fr-FR" dirty="0">
              <a:latin typeface="Arial Narrow" pitchFamily="34" charset="0"/>
            </a:endParaRPr>
          </a:p>
        </p:txBody>
      </p:sp>
      <p:cxnSp>
        <p:nvCxnSpPr>
          <p:cNvPr id="13" name="Connecteur droit avec flèche 12"/>
          <p:cNvCxnSpPr>
            <a:endCxn id="10" idx="1"/>
          </p:cNvCxnSpPr>
          <p:nvPr/>
        </p:nvCxnSpPr>
        <p:spPr>
          <a:xfrm flipV="1">
            <a:off x="4267200" y="2000766"/>
            <a:ext cx="649218" cy="23443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>
            <a:endCxn id="11" idx="1"/>
          </p:cNvCxnSpPr>
          <p:nvPr/>
        </p:nvCxnSpPr>
        <p:spPr>
          <a:xfrm>
            <a:off x="4305300" y="2552700"/>
            <a:ext cx="611118" cy="12116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6" name="Titre 1"/>
          <p:cNvSpPr txBox="1">
            <a:spLocks/>
          </p:cNvSpPr>
          <p:nvPr/>
        </p:nvSpPr>
        <p:spPr>
          <a:xfrm>
            <a:off x="1497013" y="443775"/>
            <a:ext cx="7391400" cy="545066"/>
          </a:xfrm>
          <a:prstGeom prst="rect">
            <a:avLst/>
          </a:prstGeom>
        </p:spPr>
        <p:txBody>
          <a:bodyPr/>
          <a:lstStyle/>
          <a:p>
            <a:r>
              <a:rPr lang="fr-FR" sz="2800" b="1" kern="0" dirty="0" smtClean="0">
                <a:solidFill>
                  <a:srgbClr val="DA6667"/>
                </a:solidFill>
                <a:latin typeface="Arial Narrow" pitchFamily="34" charset="0"/>
              </a:rPr>
              <a:t>1. Principes fondamentaux</a:t>
            </a:r>
            <a:endParaRPr lang="fr-FR" sz="2800" b="1" kern="0" dirty="0">
              <a:solidFill>
                <a:srgbClr val="DA6667"/>
              </a:solidFill>
              <a:latin typeface="Arial Narrow" pitchFamily="34" charset="0"/>
            </a:endParaRPr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0" y="946714"/>
            <a:ext cx="9067800" cy="513169"/>
          </a:xfrm>
          <a:prstGeom prst="rect">
            <a:avLst/>
          </a:prstGeom>
        </p:spPr>
        <p:txBody>
          <a:bodyPr/>
          <a:lstStyle/>
          <a:p>
            <a:r>
              <a:rPr lang="fr-FR" sz="2400" b="1" kern="0" dirty="0" smtClean="0">
                <a:solidFill>
                  <a:srgbClr val="DA6667"/>
                </a:solidFill>
                <a:latin typeface="Arial Narrow" pitchFamily="34" charset="0"/>
                <a:sym typeface="Wingdings" pitchFamily="2" charset="2"/>
              </a:rPr>
              <a:t> </a:t>
            </a:r>
            <a:r>
              <a:rPr lang="fr-FR" sz="2400" b="1" kern="0" dirty="0" smtClean="0">
                <a:solidFill>
                  <a:srgbClr val="DA6667"/>
                </a:solidFill>
                <a:latin typeface="Arial Narrow" pitchFamily="34" charset="0"/>
              </a:rPr>
              <a:t>Indice de réfraction</a:t>
            </a:r>
          </a:p>
        </p:txBody>
      </p:sp>
      <p:sp>
        <p:nvSpPr>
          <p:cNvPr id="28570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2" name="Titre 1"/>
          <p:cNvSpPr txBox="1">
            <a:spLocks/>
          </p:cNvSpPr>
          <p:nvPr/>
        </p:nvSpPr>
        <p:spPr>
          <a:xfrm>
            <a:off x="1547813" y="6351034"/>
            <a:ext cx="7391400" cy="39266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COM101                          Chap1 : </a:t>
            </a:r>
            <a:r>
              <a:rPr kumimoji="0" lang="fr-FR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Généralités</a:t>
            </a:r>
            <a:endParaRPr kumimoji="0" lang="fr-FR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3" name="Rectangle 2"/>
          <p:cNvSpPr txBox="1">
            <a:spLocks noChangeArrowheads="1"/>
          </p:cNvSpPr>
          <p:nvPr/>
        </p:nvSpPr>
        <p:spPr>
          <a:xfrm>
            <a:off x="0" y="4413814"/>
            <a:ext cx="3543300" cy="513169"/>
          </a:xfrm>
          <a:prstGeom prst="rect">
            <a:avLst/>
          </a:prstGeom>
        </p:spPr>
        <p:txBody>
          <a:bodyPr/>
          <a:lstStyle/>
          <a:p>
            <a:r>
              <a:rPr lang="fr-FR" sz="2400" b="1" kern="0" dirty="0" smtClean="0">
                <a:solidFill>
                  <a:srgbClr val="DA6667"/>
                </a:solidFill>
                <a:latin typeface="Arial Narrow" pitchFamily="34" charset="0"/>
                <a:sym typeface="Wingdings" pitchFamily="2" charset="2"/>
              </a:rPr>
              <a:t> </a:t>
            </a:r>
            <a:r>
              <a:rPr lang="fr-FR" sz="2400" b="1" kern="0" dirty="0" smtClean="0">
                <a:solidFill>
                  <a:srgbClr val="DA6667"/>
                </a:solidFill>
                <a:latin typeface="Arial Narrow" pitchFamily="34" charset="0"/>
              </a:rPr>
              <a:t>Temps de parcours</a:t>
            </a:r>
          </a:p>
        </p:txBody>
      </p:sp>
      <p:grpSp>
        <p:nvGrpSpPr>
          <p:cNvPr id="24" name="Groupe 23"/>
          <p:cNvGrpSpPr/>
          <p:nvPr/>
        </p:nvGrpSpPr>
        <p:grpSpPr>
          <a:xfrm>
            <a:off x="4641011" y="4761781"/>
            <a:ext cx="2442682" cy="1035170"/>
            <a:chOff x="4641011" y="4761781"/>
            <a:chExt cx="2442682" cy="1035170"/>
          </a:xfrm>
        </p:grpSpPr>
        <p:sp>
          <p:nvSpPr>
            <p:cNvPr id="18" name="Ellipse 17"/>
            <p:cNvSpPr/>
            <p:nvPr/>
          </p:nvSpPr>
          <p:spPr>
            <a:xfrm>
              <a:off x="4641011" y="5003321"/>
              <a:ext cx="1216325" cy="79363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" name="ZoneTexte 18"/>
            <p:cNvSpPr txBox="1"/>
            <p:nvPr/>
          </p:nvSpPr>
          <p:spPr>
            <a:xfrm>
              <a:off x="5469148" y="4761781"/>
              <a:ext cx="16145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i="1" dirty="0" smtClean="0">
                  <a:solidFill>
                    <a:srgbClr val="FF0000"/>
                  </a:solidFill>
                  <a:latin typeface="Arial Narrow" pitchFamily="34" charset="0"/>
                </a:rPr>
                <a:t>Chemin optique</a:t>
              </a:r>
              <a:endParaRPr lang="fr-FR" b="1" i="1" dirty="0">
                <a:solidFill>
                  <a:srgbClr val="FF0000"/>
                </a:solidFill>
                <a:latin typeface="Arial Narrow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/>
              <p:cNvSpPr txBox="1"/>
              <p:nvPr/>
            </p:nvSpPr>
            <p:spPr>
              <a:xfrm>
                <a:off x="3384644" y="2047164"/>
                <a:ext cx="955419" cy="6194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b="0" i="1" smtClean="0">
                          <a:latin typeface="Cambria Math"/>
                        </a:rPr>
                        <m:t>𝑛</m:t>
                      </m:r>
                      <m:r>
                        <a:rPr lang="fr-FR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fr-FR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000" b="0" i="1" smtClean="0">
                              <a:latin typeface="Cambria Math"/>
                            </a:rPr>
                            <m:t>𝑐</m:t>
                          </m:r>
                        </m:num>
                        <m:den>
                          <m:r>
                            <a:rPr lang="fr-FR" sz="2000" b="0" i="1" smtClean="0">
                              <a:latin typeface="Cambria Math"/>
                            </a:rPr>
                            <m:t>𝑣</m:t>
                          </m:r>
                        </m:den>
                      </m:f>
                    </m:oMath>
                  </m:oMathPara>
                </a14:m>
                <a:endParaRPr lang="fr-FR" sz="2000" dirty="0">
                  <a:latin typeface="Arial Narrow" pitchFamily="34" charset="0"/>
                </a:endParaRPr>
              </a:p>
            </p:txBody>
          </p:sp>
        </mc:Choice>
        <mc:Fallback xmlns="">
          <p:sp>
            <p:nvSpPr>
              <p:cNvPr id="8" name="ZoneText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4644" y="2047164"/>
                <a:ext cx="955419" cy="61940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ZoneTexte 8"/>
              <p:cNvSpPr txBox="1"/>
              <p:nvPr/>
            </p:nvSpPr>
            <p:spPr>
              <a:xfrm>
                <a:off x="3275464" y="5404515"/>
                <a:ext cx="2533835" cy="5499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sz="2000" b="0" i="1" smtClean="0">
                        <a:latin typeface="Cambria Math"/>
                      </a:rPr>
                      <m:t>𝑡</m:t>
                    </m:r>
                    <m:r>
                      <a:rPr lang="fr-FR" sz="20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fr-FR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000" b="0" i="1" smtClean="0">
                                <a:latin typeface="Cambria Math"/>
                              </a:rPr>
                              <m:t>𝐿</m:t>
                            </m:r>
                          </m:e>
                          <m:sub>
                            <m:r>
                              <a:rPr lang="fr-FR" sz="2000" b="0" i="1" smtClean="0">
                                <a:latin typeface="Cambria Math" panose="02040503050406030204" pitchFamily="18" charset="0"/>
                              </a:rPr>
                              <m:t>𝑜𝑝𝑡𝑖𝑞𝑢𝑒</m:t>
                            </m:r>
                          </m:sub>
                        </m:sSub>
                      </m:num>
                      <m:den>
                        <m:r>
                          <a:rPr lang="fr-FR" sz="2000" b="0" i="1" smtClean="0">
                            <a:latin typeface="Cambria Math"/>
                          </a:rPr>
                          <m:t>𝑣</m:t>
                        </m:r>
                      </m:den>
                    </m:f>
                  </m:oMath>
                </a14:m>
                <a:r>
                  <a:rPr lang="fr-FR" sz="2000" dirty="0" smtClean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000" b="0" i="1" smtClean="0">
                                <a:latin typeface="Cambria Math"/>
                              </a:rPr>
                              <m:t>𝑛</m:t>
                            </m:r>
                            <m:r>
                              <a:rPr lang="fr-FR" sz="2000" b="0" i="1" smtClean="0">
                                <a:latin typeface="Cambria Math"/>
                              </a:rPr>
                              <m:t>.</m:t>
                            </m:r>
                            <m:r>
                              <a:rPr lang="fr-FR" sz="2000" i="1">
                                <a:latin typeface="Cambria Math"/>
                              </a:rPr>
                              <m:t>𝐿</m:t>
                            </m:r>
                          </m:e>
                          <m:sub>
                            <m:r>
                              <a:rPr lang="fr-FR" sz="2000" i="1">
                                <a:latin typeface="Cambria Math"/>
                              </a:rPr>
                              <m:t>𝑝h𝑦𝑠𝑖𝑞𝑢𝑒</m:t>
                            </m:r>
                          </m:sub>
                        </m:sSub>
                      </m:num>
                      <m:den>
                        <m:r>
                          <a:rPr lang="fr-FR" sz="2000" b="0" i="1" smtClean="0">
                            <a:latin typeface="Cambria Math"/>
                          </a:rPr>
                          <m:t>𝑐</m:t>
                        </m:r>
                      </m:den>
                    </m:f>
                  </m:oMath>
                </a14:m>
                <a:endParaRPr lang="fr-FR" sz="2000" dirty="0"/>
              </a:p>
            </p:txBody>
          </p:sp>
        </mc:Choice>
        <mc:Fallback xmlns="">
          <p:sp>
            <p:nvSpPr>
              <p:cNvPr id="9" name="ZoneText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464" y="5404515"/>
                <a:ext cx="2533835" cy="549959"/>
              </a:xfrm>
              <a:prstGeom prst="rect">
                <a:avLst/>
              </a:prstGeom>
              <a:blipFill>
                <a:blip r:embed="rId3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ZoneTexte 24"/>
          <p:cNvSpPr txBox="1"/>
          <p:nvPr/>
        </p:nvSpPr>
        <p:spPr>
          <a:xfrm>
            <a:off x="6448325" y="5598756"/>
            <a:ext cx="2430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Exercice personnel (p13)</a:t>
            </a:r>
            <a:endParaRPr lang="fr-FR" b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page </a:t>
            </a:r>
            <a:fld id="{C6DDD436-036D-4AFC-B45E-DF406FB8E6F8}" type="slidenum">
              <a:rPr lang="fr-FR" smtClean="0"/>
              <a:pPr/>
              <a:t>3</a:t>
            </a:fld>
            <a:endParaRPr lang="fr-FR"/>
          </a:p>
        </p:txBody>
      </p:sp>
      <p:grpSp>
        <p:nvGrpSpPr>
          <p:cNvPr id="50" name="Group 54"/>
          <p:cNvGrpSpPr>
            <a:grpSpLocks/>
          </p:cNvGrpSpPr>
          <p:nvPr/>
        </p:nvGrpSpPr>
        <p:grpSpPr bwMode="auto">
          <a:xfrm>
            <a:off x="379413" y="1933575"/>
            <a:ext cx="8308975" cy="3833813"/>
            <a:chOff x="239" y="794"/>
            <a:chExt cx="5234" cy="2415"/>
          </a:xfrm>
        </p:grpSpPr>
        <p:grpSp>
          <p:nvGrpSpPr>
            <p:cNvPr id="51" name="Group 51"/>
            <p:cNvGrpSpPr>
              <a:grpSpLocks/>
            </p:cNvGrpSpPr>
            <p:nvPr/>
          </p:nvGrpSpPr>
          <p:grpSpPr bwMode="auto">
            <a:xfrm>
              <a:off x="239" y="794"/>
              <a:ext cx="5245" cy="2415"/>
              <a:chOff x="239" y="794"/>
              <a:chExt cx="5245" cy="2415"/>
            </a:xfrm>
          </p:grpSpPr>
          <p:sp>
            <p:nvSpPr>
              <p:cNvPr id="54" name="Rectangle 48"/>
              <p:cNvSpPr>
                <a:spLocks noChangeArrowheads="1"/>
              </p:cNvSpPr>
              <p:nvPr/>
            </p:nvSpPr>
            <p:spPr bwMode="auto">
              <a:xfrm>
                <a:off x="2857" y="794"/>
                <a:ext cx="2615" cy="2414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5" name="Oval 30" descr="Grands confettis"/>
              <p:cNvSpPr>
                <a:spLocks noChangeArrowheads="1"/>
              </p:cNvSpPr>
              <p:nvPr/>
            </p:nvSpPr>
            <p:spPr bwMode="auto">
              <a:xfrm>
                <a:off x="3909" y="1811"/>
                <a:ext cx="1088" cy="539"/>
              </a:xfrm>
              <a:prstGeom prst="ellipse">
                <a:avLst/>
              </a:prstGeom>
              <a:pattFill prst="lgConfetti">
                <a:fgClr>
                  <a:srgbClr val="000000"/>
                </a:fgClr>
                <a:bgClr>
                  <a:srgbClr val="FFFFFF"/>
                </a:bgClr>
              </a:patt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56" name="Group 24"/>
              <p:cNvGrpSpPr>
                <a:grpSpLocks/>
              </p:cNvGrpSpPr>
              <p:nvPr/>
            </p:nvGrpSpPr>
            <p:grpSpPr bwMode="auto">
              <a:xfrm>
                <a:off x="279" y="1114"/>
                <a:ext cx="2623" cy="1994"/>
                <a:chOff x="208" y="987"/>
                <a:chExt cx="3615" cy="2300"/>
              </a:xfrm>
            </p:grpSpPr>
            <p:sp>
              <p:nvSpPr>
                <p:cNvPr id="75" name="Line 4"/>
                <p:cNvSpPr>
                  <a:spLocks noChangeShapeType="1"/>
                </p:cNvSpPr>
                <p:nvPr/>
              </p:nvSpPr>
              <p:spPr bwMode="auto">
                <a:xfrm flipV="1">
                  <a:off x="521" y="1315"/>
                  <a:ext cx="1778" cy="754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6" name="Line 5"/>
                <p:cNvSpPr>
                  <a:spLocks noChangeShapeType="1"/>
                </p:cNvSpPr>
                <p:nvPr/>
              </p:nvSpPr>
              <p:spPr bwMode="auto">
                <a:xfrm>
                  <a:off x="521" y="2070"/>
                  <a:ext cx="1769" cy="773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7" name="Rectangle 6"/>
                <p:cNvSpPr>
                  <a:spLocks noChangeArrowheads="1"/>
                </p:cNvSpPr>
                <p:nvPr/>
              </p:nvSpPr>
              <p:spPr bwMode="auto">
                <a:xfrm>
                  <a:off x="1429" y="1797"/>
                  <a:ext cx="45" cy="544"/>
                </a:xfrm>
                <a:prstGeom prst="rect">
                  <a:avLst/>
                </a:prstGeom>
                <a:solidFill>
                  <a:srgbClr val="BBE0E3"/>
                </a:solidFill>
                <a:ln w="285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8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962" y="1265"/>
                  <a:ext cx="734" cy="266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rPr>
                    <a:t>Cache</a:t>
                  </a:r>
                </a:p>
              </p:txBody>
            </p:sp>
            <p:sp>
              <p:nvSpPr>
                <p:cNvPr id="79" name="Line 8"/>
                <p:cNvSpPr>
                  <a:spLocks noChangeShapeType="1"/>
                </p:cNvSpPr>
                <p:nvPr/>
              </p:nvSpPr>
              <p:spPr bwMode="auto">
                <a:xfrm>
                  <a:off x="1066" y="1480"/>
                  <a:ext cx="317" cy="544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0" name="Oval 9"/>
                <p:cNvSpPr>
                  <a:spLocks noChangeArrowheads="1"/>
                </p:cNvSpPr>
                <p:nvPr/>
              </p:nvSpPr>
              <p:spPr bwMode="auto">
                <a:xfrm>
                  <a:off x="476" y="2051"/>
                  <a:ext cx="45" cy="46"/>
                </a:xfrm>
                <a:prstGeom prst="ellipse">
                  <a:avLst/>
                </a:prstGeom>
                <a:solidFill>
                  <a:srgbClr val="BBE0E3"/>
                </a:solidFill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1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208" y="2111"/>
                  <a:ext cx="789" cy="26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rPr>
                    <a:t>Source</a:t>
                  </a:r>
                </a:p>
              </p:txBody>
            </p:sp>
            <p:sp>
              <p:nvSpPr>
                <p:cNvPr id="82" name="Line 11"/>
                <p:cNvSpPr>
                  <a:spLocks noChangeShapeType="1"/>
                </p:cNvSpPr>
                <p:nvPr/>
              </p:nvSpPr>
              <p:spPr bwMode="auto">
                <a:xfrm>
                  <a:off x="2296" y="987"/>
                  <a:ext cx="0" cy="201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3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2055" y="3021"/>
                  <a:ext cx="657" cy="266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rPr>
                    <a:t>écran</a:t>
                  </a:r>
                </a:p>
              </p:txBody>
            </p:sp>
            <p:sp>
              <p:nvSpPr>
                <p:cNvPr id="84" name="Line 13"/>
                <p:cNvSpPr>
                  <a:spLocks noChangeShapeType="1"/>
                </p:cNvSpPr>
                <p:nvPr/>
              </p:nvSpPr>
              <p:spPr bwMode="auto">
                <a:xfrm flipH="1" flipV="1">
                  <a:off x="2469" y="1015"/>
                  <a:ext cx="9" cy="1993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5" name="Line 14"/>
                <p:cNvSpPr>
                  <a:spLocks noChangeShapeType="1"/>
                </p:cNvSpPr>
                <p:nvPr/>
              </p:nvSpPr>
              <p:spPr bwMode="auto">
                <a:xfrm>
                  <a:off x="2465" y="2066"/>
                  <a:ext cx="786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6" name="Line 15"/>
                <p:cNvSpPr>
                  <a:spLocks noChangeShapeType="1"/>
                </p:cNvSpPr>
                <p:nvPr/>
              </p:nvSpPr>
              <p:spPr bwMode="auto">
                <a:xfrm>
                  <a:off x="2926" y="1042"/>
                  <a:ext cx="0" cy="485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7" name="Line 16"/>
                <p:cNvSpPr>
                  <a:spLocks noChangeShapeType="1"/>
                </p:cNvSpPr>
                <p:nvPr/>
              </p:nvSpPr>
              <p:spPr bwMode="auto">
                <a:xfrm>
                  <a:off x="2926" y="2606"/>
                  <a:ext cx="0" cy="384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8" name="Line 17"/>
                <p:cNvSpPr>
                  <a:spLocks noChangeShapeType="1"/>
                </p:cNvSpPr>
                <p:nvPr/>
              </p:nvSpPr>
              <p:spPr bwMode="auto">
                <a:xfrm flipH="1">
                  <a:off x="2469" y="1536"/>
                  <a:ext cx="457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9" name="Line 18"/>
                <p:cNvSpPr>
                  <a:spLocks noChangeShapeType="1"/>
                </p:cNvSpPr>
                <p:nvPr/>
              </p:nvSpPr>
              <p:spPr bwMode="auto">
                <a:xfrm flipH="1">
                  <a:off x="2469" y="2606"/>
                  <a:ext cx="457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90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2913" y="2089"/>
                  <a:ext cx="910" cy="26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rPr>
                    <a:t>Intensité</a:t>
                  </a:r>
                </a:p>
              </p:txBody>
            </p:sp>
            <p:sp>
              <p:nvSpPr>
                <p:cNvPr id="91" name="Line 21"/>
                <p:cNvSpPr>
                  <a:spLocks noChangeShapeType="1"/>
                </p:cNvSpPr>
                <p:nvPr/>
              </p:nvSpPr>
              <p:spPr bwMode="auto">
                <a:xfrm flipV="1">
                  <a:off x="503" y="1518"/>
                  <a:ext cx="1774" cy="576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92" name="Line 22"/>
                <p:cNvSpPr>
                  <a:spLocks noChangeShapeType="1"/>
                </p:cNvSpPr>
                <p:nvPr/>
              </p:nvSpPr>
              <p:spPr bwMode="auto">
                <a:xfrm>
                  <a:off x="503" y="2057"/>
                  <a:ext cx="1792" cy="549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93" name="Freeform 23"/>
                <p:cNvSpPr>
                  <a:spLocks/>
                </p:cNvSpPr>
                <p:nvPr/>
              </p:nvSpPr>
              <p:spPr bwMode="auto">
                <a:xfrm>
                  <a:off x="1480" y="1520"/>
                  <a:ext cx="808" cy="1072"/>
                </a:xfrm>
                <a:custGeom>
                  <a:avLst/>
                  <a:gdLst>
                    <a:gd name="T0" fmla="*/ 0 w 808"/>
                    <a:gd name="T1" fmla="*/ 260 h 1072"/>
                    <a:gd name="T2" fmla="*/ 808 w 808"/>
                    <a:gd name="T3" fmla="*/ 0 h 1072"/>
                    <a:gd name="T4" fmla="*/ 808 w 808"/>
                    <a:gd name="T5" fmla="*/ 1072 h 1072"/>
                    <a:gd name="T6" fmla="*/ 0 w 808"/>
                    <a:gd name="T7" fmla="*/ 832 h 1072"/>
                    <a:gd name="T8" fmla="*/ 0 w 808"/>
                    <a:gd name="T9" fmla="*/ 260 h 107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08"/>
                    <a:gd name="T16" fmla="*/ 0 h 1072"/>
                    <a:gd name="T17" fmla="*/ 808 w 808"/>
                    <a:gd name="T18" fmla="*/ 1072 h 107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08" h="1072">
                      <a:moveTo>
                        <a:pt x="0" y="260"/>
                      </a:moveTo>
                      <a:lnTo>
                        <a:pt x="808" y="0"/>
                      </a:lnTo>
                      <a:lnTo>
                        <a:pt x="808" y="1072"/>
                      </a:lnTo>
                      <a:lnTo>
                        <a:pt x="0" y="832"/>
                      </a:lnTo>
                      <a:lnTo>
                        <a:pt x="0" y="26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57" name="Rectangle 25"/>
              <p:cNvSpPr>
                <a:spLocks noChangeArrowheads="1"/>
              </p:cNvSpPr>
              <p:nvPr/>
            </p:nvSpPr>
            <p:spPr bwMode="auto">
              <a:xfrm>
                <a:off x="2949" y="1976"/>
                <a:ext cx="557" cy="228"/>
              </a:xfrm>
              <a:prstGeom prst="rect">
                <a:avLst/>
              </a:prstGeom>
              <a:solidFill>
                <a:srgbClr val="BBE0E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Laser</a:t>
                </a:r>
              </a:p>
            </p:txBody>
          </p:sp>
          <p:sp>
            <p:nvSpPr>
              <p:cNvPr id="58" name="Rectangle 27"/>
              <p:cNvSpPr>
                <a:spLocks noChangeArrowheads="1"/>
              </p:cNvSpPr>
              <p:nvPr/>
            </p:nvSpPr>
            <p:spPr bwMode="auto">
              <a:xfrm>
                <a:off x="3502" y="2058"/>
                <a:ext cx="1970" cy="46"/>
              </a:xfrm>
              <a:prstGeom prst="rect">
                <a:avLst/>
              </a:prstGeom>
              <a:solidFill>
                <a:srgbClr val="FA06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9" name="Line 31"/>
              <p:cNvSpPr>
                <a:spLocks noChangeShapeType="1"/>
              </p:cNvSpPr>
              <p:nvPr/>
            </p:nvSpPr>
            <p:spPr bwMode="auto">
              <a:xfrm flipH="1" flipV="1">
                <a:off x="4000" y="1829"/>
                <a:ext cx="192" cy="23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0" name="Line 32"/>
              <p:cNvSpPr>
                <a:spLocks noChangeShapeType="1"/>
              </p:cNvSpPr>
              <p:nvPr/>
            </p:nvSpPr>
            <p:spPr bwMode="auto">
              <a:xfrm flipV="1">
                <a:off x="4192" y="1856"/>
                <a:ext cx="55" cy="20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1" name="Line 33"/>
              <p:cNvSpPr>
                <a:spLocks noChangeShapeType="1"/>
              </p:cNvSpPr>
              <p:nvPr/>
            </p:nvSpPr>
            <p:spPr bwMode="auto">
              <a:xfrm>
                <a:off x="4192" y="2057"/>
                <a:ext cx="64" cy="13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2" name="Line 34"/>
              <p:cNvSpPr>
                <a:spLocks noChangeShapeType="1"/>
              </p:cNvSpPr>
              <p:nvPr/>
            </p:nvSpPr>
            <p:spPr bwMode="auto">
              <a:xfrm flipH="1">
                <a:off x="4091" y="2066"/>
                <a:ext cx="92" cy="11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3" name="Line 35"/>
              <p:cNvSpPr>
                <a:spLocks noChangeShapeType="1"/>
              </p:cNvSpPr>
              <p:nvPr/>
            </p:nvSpPr>
            <p:spPr bwMode="auto">
              <a:xfrm flipV="1">
                <a:off x="4174" y="1563"/>
                <a:ext cx="905" cy="50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4" name="Line 36"/>
              <p:cNvSpPr>
                <a:spLocks noChangeShapeType="1"/>
              </p:cNvSpPr>
              <p:nvPr/>
            </p:nvSpPr>
            <p:spPr bwMode="auto">
              <a:xfrm flipH="1" flipV="1">
                <a:off x="4496" y="1848"/>
                <a:ext cx="192" cy="23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5" name="Line 37"/>
              <p:cNvSpPr>
                <a:spLocks noChangeShapeType="1"/>
              </p:cNvSpPr>
              <p:nvPr/>
            </p:nvSpPr>
            <p:spPr bwMode="auto">
              <a:xfrm flipV="1">
                <a:off x="4688" y="1875"/>
                <a:ext cx="55" cy="20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6" name="Line 38"/>
              <p:cNvSpPr>
                <a:spLocks noChangeShapeType="1"/>
              </p:cNvSpPr>
              <p:nvPr/>
            </p:nvSpPr>
            <p:spPr bwMode="auto">
              <a:xfrm flipH="1">
                <a:off x="4587" y="2085"/>
                <a:ext cx="92" cy="11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7" name="Line 39"/>
              <p:cNvSpPr>
                <a:spLocks noChangeShapeType="1"/>
              </p:cNvSpPr>
              <p:nvPr/>
            </p:nvSpPr>
            <p:spPr bwMode="auto">
              <a:xfrm flipV="1">
                <a:off x="4670" y="1564"/>
                <a:ext cx="439" cy="52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68" name="Group 45"/>
              <p:cNvGrpSpPr>
                <a:grpSpLocks/>
              </p:cNvGrpSpPr>
              <p:nvPr/>
            </p:nvGrpSpPr>
            <p:grpSpPr bwMode="auto">
              <a:xfrm rot="-1869909">
                <a:off x="5060" y="1220"/>
                <a:ext cx="424" cy="388"/>
                <a:chOff x="3072" y="3045"/>
                <a:chExt cx="623" cy="617"/>
              </a:xfrm>
            </p:grpSpPr>
            <p:sp>
              <p:nvSpPr>
                <p:cNvPr id="71" name="Oval 40"/>
                <p:cNvSpPr>
                  <a:spLocks noChangeArrowheads="1"/>
                </p:cNvSpPr>
                <p:nvPr/>
              </p:nvSpPr>
              <p:spPr bwMode="auto">
                <a:xfrm>
                  <a:off x="3127" y="3154"/>
                  <a:ext cx="119" cy="393"/>
                </a:xfrm>
                <a:prstGeom prst="ellipse">
                  <a:avLst/>
                </a:prstGeom>
                <a:solidFill>
                  <a:srgbClr val="000000"/>
                </a:solidFill>
                <a:ln w="381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2" name="Oval 41"/>
                <p:cNvSpPr>
                  <a:spLocks noChangeArrowheads="1"/>
                </p:cNvSpPr>
                <p:nvPr/>
              </p:nvSpPr>
              <p:spPr bwMode="auto">
                <a:xfrm>
                  <a:off x="3127" y="3291"/>
                  <a:ext cx="73" cy="119"/>
                </a:xfrm>
                <a:prstGeom prst="ellipse">
                  <a:avLst/>
                </a:prstGeom>
                <a:solidFill>
                  <a:srgbClr val="FFFFFF"/>
                </a:solidFill>
                <a:ln w="381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3" name="Freeform 43"/>
                <p:cNvSpPr>
                  <a:spLocks/>
                </p:cNvSpPr>
                <p:nvPr/>
              </p:nvSpPr>
              <p:spPr bwMode="auto">
                <a:xfrm>
                  <a:off x="3072" y="3045"/>
                  <a:ext cx="622" cy="310"/>
                </a:xfrm>
                <a:custGeom>
                  <a:avLst/>
                  <a:gdLst>
                    <a:gd name="T0" fmla="*/ 622 w 622"/>
                    <a:gd name="T1" fmla="*/ 310 h 310"/>
                    <a:gd name="T2" fmla="*/ 283 w 622"/>
                    <a:gd name="T3" fmla="*/ 219 h 310"/>
                    <a:gd name="T4" fmla="*/ 0 w 622"/>
                    <a:gd name="T5" fmla="*/ 0 h 310"/>
                    <a:gd name="T6" fmla="*/ 0 60000 65536"/>
                    <a:gd name="T7" fmla="*/ 0 60000 65536"/>
                    <a:gd name="T8" fmla="*/ 0 60000 65536"/>
                    <a:gd name="T9" fmla="*/ 0 w 622"/>
                    <a:gd name="T10" fmla="*/ 0 h 310"/>
                    <a:gd name="T11" fmla="*/ 622 w 622"/>
                    <a:gd name="T12" fmla="*/ 310 h 31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22" h="310">
                      <a:moveTo>
                        <a:pt x="622" y="310"/>
                      </a:moveTo>
                      <a:cubicBezTo>
                        <a:pt x="504" y="290"/>
                        <a:pt x="386" y="271"/>
                        <a:pt x="283" y="219"/>
                      </a:cubicBezTo>
                      <a:cubicBezTo>
                        <a:pt x="180" y="167"/>
                        <a:pt x="90" y="83"/>
                        <a:pt x="0" y="0"/>
                      </a:cubicBezTo>
                    </a:path>
                  </a:pathLst>
                </a:cu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4" name="Freeform 44"/>
                <p:cNvSpPr>
                  <a:spLocks/>
                </p:cNvSpPr>
                <p:nvPr/>
              </p:nvSpPr>
              <p:spPr bwMode="auto">
                <a:xfrm flipV="1">
                  <a:off x="3073" y="3352"/>
                  <a:ext cx="622" cy="310"/>
                </a:xfrm>
                <a:custGeom>
                  <a:avLst/>
                  <a:gdLst>
                    <a:gd name="T0" fmla="*/ 622 w 622"/>
                    <a:gd name="T1" fmla="*/ 310 h 310"/>
                    <a:gd name="T2" fmla="*/ 283 w 622"/>
                    <a:gd name="T3" fmla="*/ 219 h 310"/>
                    <a:gd name="T4" fmla="*/ 0 w 622"/>
                    <a:gd name="T5" fmla="*/ 0 h 310"/>
                    <a:gd name="T6" fmla="*/ 0 60000 65536"/>
                    <a:gd name="T7" fmla="*/ 0 60000 65536"/>
                    <a:gd name="T8" fmla="*/ 0 60000 65536"/>
                    <a:gd name="T9" fmla="*/ 0 w 622"/>
                    <a:gd name="T10" fmla="*/ 0 h 310"/>
                    <a:gd name="T11" fmla="*/ 622 w 622"/>
                    <a:gd name="T12" fmla="*/ 310 h 31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22" h="310">
                      <a:moveTo>
                        <a:pt x="622" y="310"/>
                      </a:moveTo>
                      <a:cubicBezTo>
                        <a:pt x="504" y="290"/>
                        <a:pt x="386" y="271"/>
                        <a:pt x="283" y="219"/>
                      </a:cubicBezTo>
                      <a:cubicBezTo>
                        <a:pt x="180" y="167"/>
                        <a:pt x="90" y="83"/>
                        <a:pt x="0" y="0"/>
                      </a:cubicBezTo>
                    </a:path>
                  </a:pathLst>
                </a:cu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69" name="Text Box 46"/>
              <p:cNvSpPr txBox="1">
                <a:spLocks noChangeArrowheads="1"/>
              </p:cNvSpPr>
              <p:nvPr/>
            </p:nvSpPr>
            <p:spPr bwMode="auto">
              <a:xfrm>
                <a:off x="3641" y="1412"/>
                <a:ext cx="118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Lumière diffusée</a:t>
                </a:r>
              </a:p>
            </p:txBody>
          </p:sp>
          <p:sp>
            <p:nvSpPr>
              <p:cNvPr id="70" name="Rectangle 50"/>
              <p:cNvSpPr>
                <a:spLocks noChangeArrowheads="1"/>
              </p:cNvSpPr>
              <p:nvPr/>
            </p:nvSpPr>
            <p:spPr bwMode="auto">
              <a:xfrm>
                <a:off x="239" y="795"/>
                <a:ext cx="2615" cy="2414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52" name="Text Box 52"/>
            <p:cNvSpPr txBox="1">
              <a:spLocks noChangeArrowheads="1"/>
            </p:cNvSpPr>
            <p:nvPr/>
          </p:nvSpPr>
          <p:spPr bwMode="auto">
            <a:xfrm>
              <a:off x="271" y="800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a</a:t>
              </a:r>
            </a:p>
          </p:txBody>
        </p:sp>
        <p:sp>
          <p:nvSpPr>
            <p:cNvPr id="53" name="Text Box 53"/>
            <p:cNvSpPr txBox="1">
              <a:spLocks noChangeArrowheads="1"/>
            </p:cNvSpPr>
            <p:nvPr/>
          </p:nvSpPr>
          <p:spPr bwMode="auto">
            <a:xfrm>
              <a:off x="2900" y="801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b</a:t>
              </a:r>
            </a:p>
          </p:txBody>
        </p:sp>
      </p:grpSp>
      <p:sp>
        <p:nvSpPr>
          <p:cNvPr id="94" name="Rectangle 93"/>
          <p:cNvSpPr/>
          <p:nvPr/>
        </p:nvSpPr>
        <p:spPr>
          <a:xfrm>
            <a:off x="0" y="907534"/>
            <a:ext cx="32928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kern="0" dirty="0" smtClean="0">
                <a:solidFill>
                  <a:srgbClr val="DA6667"/>
                </a:solidFill>
                <a:latin typeface="Arial Narrow" pitchFamily="34" charset="0"/>
                <a:sym typeface="Wingdings" pitchFamily="2" charset="2"/>
              </a:rPr>
              <a:t> Propagation rectiligne</a:t>
            </a:r>
            <a:endParaRPr lang="fr-FR" sz="2400" b="1" kern="0" dirty="0" smtClean="0">
              <a:solidFill>
                <a:srgbClr val="DA6667"/>
              </a:solidFill>
              <a:latin typeface="Arial Narrow" pitchFamily="34" charset="0"/>
            </a:endParaRPr>
          </a:p>
        </p:txBody>
      </p:sp>
      <p:sp>
        <p:nvSpPr>
          <p:cNvPr id="95" name="Titre 1"/>
          <p:cNvSpPr txBox="1">
            <a:spLocks/>
          </p:cNvSpPr>
          <p:nvPr/>
        </p:nvSpPr>
        <p:spPr>
          <a:xfrm>
            <a:off x="1547813" y="6351034"/>
            <a:ext cx="7391400" cy="39266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COM101                          Chap1 : </a:t>
            </a:r>
            <a:r>
              <a:rPr kumimoji="0" lang="fr-FR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Généralités</a:t>
            </a:r>
            <a:endParaRPr kumimoji="0" lang="fr-FR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6" name="Titre 1"/>
          <p:cNvSpPr txBox="1">
            <a:spLocks/>
          </p:cNvSpPr>
          <p:nvPr/>
        </p:nvSpPr>
        <p:spPr>
          <a:xfrm>
            <a:off x="1497013" y="443775"/>
            <a:ext cx="7391400" cy="545066"/>
          </a:xfrm>
          <a:prstGeom prst="rect">
            <a:avLst/>
          </a:prstGeom>
        </p:spPr>
        <p:txBody>
          <a:bodyPr/>
          <a:lstStyle/>
          <a:p>
            <a:r>
              <a:rPr lang="fr-FR" sz="2800" b="1" kern="0" dirty="0" smtClean="0">
                <a:solidFill>
                  <a:srgbClr val="DA6667"/>
                </a:solidFill>
                <a:latin typeface="Arial Narrow" pitchFamily="34" charset="0"/>
              </a:rPr>
              <a:t>1. Principes fondamentaux</a:t>
            </a:r>
            <a:endParaRPr lang="fr-FR" sz="2800" b="1" kern="0" dirty="0">
              <a:solidFill>
                <a:srgbClr val="DA6667"/>
              </a:solidFill>
              <a:latin typeface="Arial Narrow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966651" y="6061166"/>
            <a:ext cx="6216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Vrai dans un milieu homogène, infini, isotrope et permanent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page </a:t>
            </a:r>
            <a:fld id="{C6DDD436-036D-4AFC-B45E-DF406FB8E6F8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0" y="932934"/>
            <a:ext cx="51940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kern="0" dirty="0" smtClean="0">
                <a:solidFill>
                  <a:srgbClr val="DA6667"/>
                </a:solidFill>
                <a:latin typeface="Arial Narrow" pitchFamily="34" charset="0"/>
                <a:sym typeface="Wingdings" pitchFamily="2" charset="2"/>
              </a:rPr>
              <a:t> Indépendance des faisceaux lumineux</a:t>
            </a:r>
          </a:p>
        </p:txBody>
      </p:sp>
      <p:grpSp>
        <p:nvGrpSpPr>
          <p:cNvPr id="48" name="Group 91"/>
          <p:cNvGrpSpPr>
            <a:grpSpLocks/>
          </p:cNvGrpSpPr>
          <p:nvPr/>
        </p:nvGrpSpPr>
        <p:grpSpPr bwMode="auto">
          <a:xfrm>
            <a:off x="347663" y="1728788"/>
            <a:ext cx="7752441" cy="3402012"/>
            <a:chOff x="227" y="745"/>
            <a:chExt cx="5259" cy="2464"/>
          </a:xfrm>
        </p:grpSpPr>
        <p:sp>
          <p:nvSpPr>
            <p:cNvPr id="49" name="Rectangle 6"/>
            <p:cNvSpPr>
              <a:spLocks noChangeArrowheads="1"/>
            </p:cNvSpPr>
            <p:nvPr/>
          </p:nvSpPr>
          <p:spPr bwMode="auto">
            <a:xfrm>
              <a:off x="2857" y="794"/>
              <a:ext cx="2615" cy="2414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6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</a:endParaRPr>
            </a:p>
          </p:txBody>
        </p:sp>
        <p:sp>
          <p:nvSpPr>
            <p:cNvPr id="50" name="Text Box 15"/>
            <p:cNvSpPr txBox="1">
              <a:spLocks noChangeArrowheads="1"/>
            </p:cNvSpPr>
            <p:nvPr/>
          </p:nvSpPr>
          <p:spPr bwMode="auto">
            <a:xfrm>
              <a:off x="227" y="1239"/>
              <a:ext cx="486" cy="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</a:rPr>
                <a:t>Source</a:t>
              </a:r>
            </a:p>
          </p:txBody>
        </p:sp>
        <p:sp>
          <p:nvSpPr>
            <p:cNvPr id="51" name="Rectangle 45"/>
            <p:cNvSpPr>
              <a:spLocks noChangeArrowheads="1"/>
            </p:cNvSpPr>
            <p:nvPr/>
          </p:nvSpPr>
          <p:spPr bwMode="auto">
            <a:xfrm>
              <a:off x="239" y="795"/>
              <a:ext cx="2615" cy="2414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6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</a:endParaRPr>
            </a:p>
          </p:txBody>
        </p:sp>
        <p:sp>
          <p:nvSpPr>
            <p:cNvPr id="52" name="Text Box 46"/>
            <p:cNvSpPr txBox="1">
              <a:spLocks noChangeArrowheads="1"/>
            </p:cNvSpPr>
            <p:nvPr/>
          </p:nvSpPr>
          <p:spPr bwMode="auto">
            <a:xfrm>
              <a:off x="271" y="800"/>
              <a:ext cx="188" cy="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</a:rPr>
                <a:t>a</a:t>
              </a:r>
            </a:p>
          </p:txBody>
        </p:sp>
        <p:sp>
          <p:nvSpPr>
            <p:cNvPr id="53" name="Text Box 47"/>
            <p:cNvSpPr txBox="1">
              <a:spLocks noChangeArrowheads="1"/>
            </p:cNvSpPr>
            <p:nvPr/>
          </p:nvSpPr>
          <p:spPr bwMode="auto">
            <a:xfrm>
              <a:off x="2900" y="801"/>
              <a:ext cx="188" cy="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</a:rPr>
                <a:t>b</a:t>
              </a:r>
            </a:p>
          </p:txBody>
        </p:sp>
        <p:sp>
          <p:nvSpPr>
            <p:cNvPr id="54" name="AutoShape 48" descr="Diagonales larges vers le haut"/>
            <p:cNvSpPr>
              <a:spLocks noChangeArrowheads="1"/>
            </p:cNvSpPr>
            <p:nvPr/>
          </p:nvSpPr>
          <p:spPr bwMode="auto">
            <a:xfrm rot="-5400000">
              <a:off x="1043" y="667"/>
              <a:ext cx="850" cy="1399"/>
            </a:xfrm>
            <a:prstGeom prst="triangle">
              <a:avLst>
                <a:gd name="adj" fmla="val 50000"/>
              </a:avLst>
            </a:prstGeom>
            <a:pattFill prst="wdUpDiag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6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</a:endParaRPr>
            </a:p>
          </p:txBody>
        </p:sp>
        <p:sp>
          <p:nvSpPr>
            <p:cNvPr id="55" name="Line 49"/>
            <p:cNvSpPr>
              <a:spLocks noChangeShapeType="1"/>
            </p:cNvSpPr>
            <p:nvPr/>
          </p:nvSpPr>
          <p:spPr bwMode="auto">
            <a:xfrm flipV="1">
              <a:off x="2167" y="814"/>
              <a:ext cx="0" cy="113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6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</a:endParaRPr>
            </a:p>
          </p:txBody>
        </p:sp>
        <p:sp>
          <p:nvSpPr>
            <p:cNvPr id="56" name="Oval 50"/>
            <p:cNvSpPr>
              <a:spLocks noChangeArrowheads="1"/>
            </p:cNvSpPr>
            <p:nvPr/>
          </p:nvSpPr>
          <p:spPr bwMode="auto">
            <a:xfrm>
              <a:off x="2144" y="1484"/>
              <a:ext cx="56" cy="56"/>
            </a:xfrm>
            <a:prstGeom prst="ellipse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6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</a:endParaRPr>
            </a:p>
          </p:txBody>
        </p:sp>
        <p:sp>
          <p:nvSpPr>
            <p:cNvPr id="57" name="Text Box 51"/>
            <p:cNvSpPr txBox="1">
              <a:spLocks noChangeArrowheads="1"/>
            </p:cNvSpPr>
            <p:nvPr/>
          </p:nvSpPr>
          <p:spPr bwMode="auto">
            <a:xfrm>
              <a:off x="2301" y="1385"/>
              <a:ext cx="201" cy="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</a:rPr>
                <a:t>A</a:t>
              </a:r>
            </a:p>
          </p:txBody>
        </p:sp>
        <p:sp>
          <p:nvSpPr>
            <p:cNvPr id="58" name="Text Box 52"/>
            <p:cNvSpPr txBox="1">
              <a:spLocks noChangeArrowheads="1"/>
            </p:cNvSpPr>
            <p:nvPr/>
          </p:nvSpPr>
          <p:spPr bwMode="auto">
            <a:xfrm>
              <a:off x="2273" y="946"/>
              <a:ext cx="378" cy="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</a:rPr>
                <a:t>E</a:t>
              </a:r>
              <a:r>
                <a:rPr kumimoji="0" lang="fr-FR" sz="1600" b="0" i="0" u="none" strike="noStrike" kern="0" cap="none" spc="0" normalizeH="0" baseline="-2500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</a:rPr>
                <a:t>1</a:t>
              </a:r>
              <a:r>
                <a:rPr kumimoji="0" lang="fr-FR" sz="16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</a:rPr>
                <a:t>(x)</a:t>
              </a:r>
            </a:p>
          </p:txBody>
        </p:sp>
        <p:sp>
          <p:nvSpPr>
            <p:cNvPr id="59" name="Text Box 53"/>
            <p:cNvSpPr txBox="1">
              <a:spLocks noChangeArrowheads="1"/>
            </p:cNvSpPr>
            <p:nvPr/>
          </p:nvSpPr>
          <p:spPr bwMode="auto">
            <a:xfrm>
              <a:off x="2164" y="745"/>
              <a:ext cx="183" cy="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</a:rPr>
                <a:t>x</a:t>
              </a:r>
            </a:p>
          </p:txBody>
        </p:sp>
        <p:sp>
          <p:nvSpPr>
            <p:cNvPr id="60" name="Text Box 54"/>
            <p:cNvSpPr txBox="1">
              <a:spLocks noChangeArrowheads="1"/>
            </p:cNvSpPr>
            <p:nvPr/>
          </p:nvSpPr>
          <p:spPr bwMode="auto">
            <a:xfrm>
              <a:off x="228" y="2473"/>
              <a:ext cx="486" cy="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</a:rPr>
                <a:t>Source</a:t>
              </a:r>
            </a:p>
          </p:txBody>
        </p:sp>
        <p:sp>
          <p:nvSpPr>
            <p:cNvPr id="61" name="Line 57"/>
            <p:cNvSpPr>
              <a:spLocks noChangeShapeType="1"/>
            </p:cNvSpPr>
            <p:nvPr/>
          </p:nvSpPr>
          <p:spPr bwMode="auto">
            <a:xfrm flipV="1">
              <a:off x="2168" y="2048"/>
              <a:ext cx="0" cy="113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6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</a:endParaRPr>
            </a:p>
          </p:txBody>
        </p:sp>
        <p:sp>
          <p:nvSpPr>
            <p:cNvPr id="62" name="Oval 58"/>
            <p:cNvSpPr>
              <a:spLocks noChangeArrowheads="1"/>
            </p:cNvSpPr>
            <p:nvPr/>
          </p:nvSpPr>
          <p:spPr bwMode="auto">
            <a:xfrm>
              <a:off x="2145" y="2718"/>
              <a:ext cx="56" cy="56"/>
            </a:xfrm>
            <a:prstGeom prst="ellipse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6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</a:endParaRPr>
            </a:p>
          </p:txBody>
        </p:sp>
        <p:sp>
          <p:nvSpPr>
            <p:cNvPr id="63" name="Text Box 59"/>
            <p:cNvSpPr txBox="1">
              <a:spLocks noChangeArrowheads="1"/>
            </p:cNvSpPr>
            <p:nvPr/>
          </p:nvSpPr>
          <p:spPr bwMode="auto">
            <a:xfrm>
              <a:off x="2302" y="2619"/>
              <a:ext cx="201" cy="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</a:rPr>
                <a:t>A</a:t>
              </a:r>
            </a:p>
          </p:txBody>
        </p:sp>
        <p:sp>
          <p:nvSpPr>
            <p:cNvPr id="64" name="Text Box 60"/>
            <p:cNvSpPr txBox="1">
              <a:spLocks noChangeArrowheads="1"/>
            </p:cNvSpPr>
            <p:nvPr/>
          </p:nvSpPr>
          <p:spPr bwMode="auto">
            <a:xfrm>
              <a:off x="2274" y="2180"/>
              <a:ext cx="378" cy="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</a:rPr>
                <a:t>E</a:t>
              </a:r>
              <a:r>
                <a:rPr kumimoji="0" lang="fr-FR" sz="1600" b="0" i="0" u="none" strike="noStrike" kern="0" cap="none" spc="0" normalizeH="0" baseline="-2500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</a:rPr>
                <a:t>2</a:t>
              </a:r>
              <a:r>
                <a:rPr kumimoji="0" lang="fr-FR" sz="16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</a:rPr>
                <a:t>(x)</a:t>
              </a:r>
            </a:p>
          </p:txBody>
        </p:sp>
        <p:sp>
          <p:nvSpPr>
            <p:cNvPr id="65" name="Text Box 61"/>
            <p:cNvSpPr txBox="1">
              <a:spLocks noChangeArrowheads="1"/>
            </p:cNvSpPr>
            <p:nvPr/>
          </p:nvSpPr>
          <p:spPr bwMode="auto">
            <a:xfrm>
              <a:off x="2165" y="1979"/>
              <a:ext cx="183" cy="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</a:rPr>
                <a:t>x</a:t>
              </a:r>
            </a:p>
          </p:txBody>
        </p:sp>
        <p:sp>
          <p:nvSpPr>
            <p:cNvPr id="66" name="Freeform 62" descr="Diagonales larges vers le haut"/>
            <p:cNvSpPr>
              <a:spLocks/>
            </p:cNvSpPr>
            <p:nvPr/>
          </p:nvSpPr>
          <p:spPr bwMode="auto">
            <a:xfrm>
              <a:off x="772" y="2176"/>
              <a:ext cx="1396" cy="568"/>
            </a:xfrm>
            <a:custGeom>
              <a:avLst/>
              <a:gdLst>
                <a:gd name="T0" fmla="*/ 0 w 1396"/>
                <a:gd name="T1" fmla="*/ 420 h 568"/>
                <a:gd name="T2" fmla="*/ 1396 w 1396"/>
                <a:gd name="T3" fmla="*/ 568 h 568"/>
                <a:gd name="T4" fmla="*/ 1396 w 1396"/>
                <a:gd name="T5" fmla="*/ 0 h 568"/>
                <a:gd name="T6" fmla="*/ 0 w 1396"/>
                <a:gd name="T7" fmla="*/ 420 h 56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96"/>
                <a:gd name="T13" fmla="*/ 0 h 568"/>
                <a:gd name="T14" fmla="*/ 1396 w 1396"/>
                <a:gd name="T15" fmla="*/ 568 h 56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96" h="568">
                  <a:moveTo>
                    <a:pt x="0" y="420"/>
                  </a:moveTo>
                  <a:lnTo>
                    <a:pt x="1396" y="568"/>
                  </a:lnTo>
                  <a:lnTo>
                    <a:pt x="1396" y="0"/>
                  </a:lnTo>
                  <a:lnTo>
                    <a:pt x="0" y="420"/>
                  </a:lnTo>
                  <a:close/>
                </a:path>
              </a:pathLst>
            </a:custGeom>
            <a:pattFill prst="wdUpDiag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6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</a:endParaRPr>
            </a:p>
          </p:txBody>
        </p:sp>
        <p:sp>
          <p:nvSpPr>
            <p:cNvPr id="67" name="Rectangle 63"/>
            <p:cNvSpPr>
              <a:spLocks noChangeArrowheads="1"/>
            </p:cNvSpPr>
            <p:nvPr/>
          </p:nvSpPr>
          <p:spPr bwMode="auto">
            <a:xfrm>
              <a:off x="1188" y="2648"/>
              <a:ext cx="56" cy="264"/>
            </a:xfrm>
            <a:prstGeom prst="rect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6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</a:endParaRPr>
            </a:p>
          </p:txBody>
        </p:sp>
        <p:sp>
          <p:nvSpPr>
            <p:cNvPr id="68" name="Text Box 64"/>
            <p:cNvSpPr txBox="1">
              <a:spLocks noChangeArrowheads="1"/>
            </p:cNvSpPr>
            <p:nvPr/>
          </p:nvSpPr>
          <p:spPr bwMode="auto">
            <a:xfrm>
              <a:off x="1262" y="2675"/>
              <a:ext cx="430" cy="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</a:rPr>
                <a:t>cache</a:t>
              </a:r>
            </a:p>
          </p:txBody>
        </p:sp>
        <p:sp>
          <p:nvSpPr>
            <p:cNvPr id="69" name="Freeform 66" descr="Diagonales larges vers le haut"/>
            <p:cNvSpPr>
              <a:spLocks/>
            </p:cNvSpPr>
            <p:nvPr/>
          </p:nvSpPr>
          <p:spPr bwMode="auto">
            <a:xfrm>
              <a:off x="780" y="2596"/>
              <a:ext cx="408" cy="168"/>
            </a:xfrm>
            <a:custGeom>
              <a:avLst/>
              <a:gdLst>
                <a:gd name="T0" fmla="*/ 0 w 408"/>
                <a:gd name="T1" fmla="*/ 0 h 168"/>
                <a:gd name="T2" fmla="*/ 404 w 408"/>
                <a:gd name="T3" fmla="*/ 168 h 168"/>
                <a:gd name="T4" fmla="*/ 408 w 408"/>
                <a:gd name="T5" fmla="*/ 44 h 168"/>
                <a:gd name="T6" fmla="*/ 0 w 408"/>
                <a:gd name="T7" fmla="*/ 0 h 16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08"/>
                <a:gd name="T13" fmla="*/ 0 h 168"/>
                <a:gd name="T14" fmla="*/ 408 w 408"/>
                <a:gd name="T15" fmla="*/ 168 h 16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08" h="168">
                  <a:moveTo>
                    <a:pt x="0" y="0"/>
                  </a:moveTo>
                  <a:lnTo>
                    <a:pt x="404" y="168"/>
                  </a:lnTo>
                  <a:lnTo>
                    <a:pt x="408" y="44"/>
                  </a:lnTo>
                  <a:lnTo>
                    <a:pt x="0" y="0"/>
                  </a:lnTo>
                  <a:close/>
                </a:path>
              </a:pathLst>
            </a:custGeom>
            <a:pattFill prst="wdUpDiag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6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</a:endParaRPr>
            </a:p>
          </p:txBody>
        </p:sp>
        <p:sp>
          <p:nvSpPr>
            <p:cNvPr id="70" name="Line 67"/>
            <p:cNvSpPr>
              <a:spLocks noChangeShapeType="1"/>
            </p:cNvSpPr>
            <p:nvPr/>
          </p:nvSpPr>
          <p:spPr bwMode="auto">
            <a:xfrm>
              <a:off x="1240" y="2780"/>
              <a:ext cx="932" cy="36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6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</a:endParaRPr>
            </a:p>
          </p:txBody>
        </p:sp>
        <p:sp>
          <p:nvSpPr>
            <p:cNvPr id="71" name="Line 68"/>
            <p:cNvSpPr>
              <a:spLocks noChangeShapeType="1"/>
            </p:cNvSpPr>
            <p:nvPr/>
          </p:nvSpPr>
          <p:spPr bwMode="auto">
            <a:xfrm>
              <a:off x="247" y="1993"/>
              <a:ext cx="523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6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</a:endParaRPr>
            </a:p>
          </p:txBody>
        </p:sp>
        <p:sp>
          <p:nvSpPr>
            <p:cNvPr id="72" name="Line 69"/>
            <p:cNvSpPr>
              <a:spLocks noChangeShapeType="1"/>
            </p:cNvSpPr>
            <p:nvPr/>
          </p:nvSpPr>
          <p:spPr bwMode="auto">
            <a:xfrm>
              <a:off x="2816" y="786"/>
              <a:ext cx="0" cy="241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6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</a:endParaRPr>
            </a:p>
          </p:txBody>
        </p:sp>
        <p:sp>
          <p:nvSpPr>
            <p:cNvPr id="73" name="Line 70"/>
            <p:cNvSpPr>
              <a:spLocks noChangeShapeType="1"/>
            </p:cNvSpPr>
            <p:nvPr/>
          </p:nvSpPr>
          <p:spPr bwMode="auto">
            <a:xfrm>
              <a:off x="5074" y="850"/>
              <a:ext cx="0" cy="107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6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</a:endParaRPr>
            </a:p>
          </p:txBody>
        </p:sp>
        <p:sp>
          <p:nvSpPr>
            <p:cNvPr id="74" name="Freeform 71" descr="Diagonales larges vers le haut"/>
            <p:cNvSpPr>
              <a:spLocks/>
            </p:cNvSpPr>
            <p:nvPr/>
          </p:nvSpPr>
          <p:spPr bwMode="auto">
            <a:xfrm>
              <a:off x="2853" y="1061"/>
              <a:ext cx="2221" cy="722"/>
            </a:xfrm>
            <a:custGeom>
              <a:avLst/>
              <a:gdLst>
                <a:gd name="T0" fmla="*/ 0 w 2221"/>
                <a:gd name="T1" fmla="*/ 0 h 722"/>
                <a:gd name="T2" fmla="*/ 2212 w 2221"/>
                <a:gd name="T3" fmla="*/ 73 h 722"/>
                <a:gd name="T4" fmla="*/ 2221 w 2221"/>
                <a:gd name="T5" fmla="*/ 722 h 722"/>
                <a:gd name="T6" fmla="*/ 0 w 2221"/>
                <a:gd name="T7" fmla="*/ 228 h 722"/>
                <a:gd name="T8" fmla="*/ 0 w 2221"/>
                <a:gd name="T9" fmla="*/ 0 h 7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21"/>
                <a:gd name="T16" fmla="*/ 0 h 722"/>
                <a:gd name="T17" fmla="*/ 2221 w 2221"/>
                <a:gd name="T18" fmla="*/ 722 h 7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21" h="722">
                  <a:moveTo>
                    <a:pt x="0" y="0"/>
                  </a:moveTo>
                  <a:lnTo>
                    <a:pt x="2212" y="73"/>
                  </a:lnTo>
                  <a:lnTo>
                    <a:pt x="2221" y="722"/>
                  </a:lnTo>
                  <a:lnTo>
                    <a:pt x="0" y="228"/>
                  </a:lnTo>
                  <a:lnTo>
                    <a:pt x="0" y="0"/>
                  </a:lnTo>
                  <a:close/>
                </a:path>
              </a:pathLst>
            </a:custGeom>
            <a:pattFill prst="wdUpDiag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6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</a:endParaRPr>
            </a:p>
          </p:txBody>
        </p:sp>
        <p:sp>
          <p:nvSpPr>
            <p:cNvPr id="75" name="Line 72"/>
            <p:cNvSpPr>
              <a:spLocks noChangeShapeType="1"/>
            </p:cNvSpPr>
            <p:nvPr/>
          </p:nvSpPr>
          <p:spPr bwMode="auto">
            <a:xfrm flipV="1">
              <a:off x="1317" y="1124"/>
              <a:ext cx="265" cy="7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6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</a:endParaRPr>
            </a:p>
          </p:txBody>
        </p:sp>
        <p:sp>
          <p:nvSpPr>
            <p:cNvPr id="76" name="Line 73"/>
            <p:cNvSpPr>
              <a:spLocks noChangeShapeType="1"/>
            </p:cNvSpPr>
            <p:nvPr/>
          </p:nvSpPr>
          <p:spPr bwMode="auto">
            <a:xfrm>
              <a:off x="1271" y="1527"/>
              <a:ext cx="292" cy="8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6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</a:endParaRPr>
            </a:p>
          </p:txBody>
        </p:sp>
        <p:sp>
          <p:nvSpPr>
            <p:cNvPr id="77" name="Line 74"/>
            <p:cNvSpPr>
              <a:spLocks noChangeShapeType="1"/>
            </p:cNvSpPr>
            <p:nvPr/>
          </p:nvSpPr>
          <p:spPr bwMode="auto">
            <a:xfrm flipV="1">
              <a:off x="1253" y="2313"/>
              <a:ext cx="438" cy="13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6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</a:endParaRPr>
            </a:p>
          </p:txBody>
        </p:sp>
        <p:sp>
          <p:nvSpPr>
            <p:cNvPr id="78" name="Text Box 75"/>
            <p:cNvSpPr txBox="1">
              <a:spLocks noChangeArrowheads="1"/>
            </p:cNvSpPr>
            <p:nvPr/>
          </p:nvSpPr>
          <p:spPr bwMode="auto">
            <a:xfrm>
              <a:off x="5073" y="1370"/>
              <a:ext cx="403" cy="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</a:rPr>
                <a:t>E’</a:t>
              </a:r>
              <a:r>
                <a:rPr kumimoji="0" lang="fr-FR" sz="1600" b="0" i="0" u="none" strike="noStrike" kern="0" cap="none" spc="0" normalizeH="0" baseline="-2500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</a:rPr>
                <a:t>1</a:t>
              </a:r>
              <a:r>
                <a:rPr kumimoji="0" lang="fr-FR" sz="16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</a:rPr>
                <a:t>(x)</a:t>
              </a:r>
            </a:p>
          </p:txBody>
        </p:sp>
        <p:sp>
          <p:nvSpPr>
            <p:cNvPr id="79" name="Text Box 76"/>
            <p:cNvSpPr txBox="1">
              <a:spLocks noChangeArrowheads="1"/>
            </p:cNvSpPr>
            <p:nvPr/>
          </p:nvSpPr>
          <p:spPr bwMode="auto">
            <a:xfrm>
              <a:off x="3196" y="1102"/>
              <a:ext cx="157" cy="24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</a:rPr>
                <a:t>I</a:t>
              </a:r>
            </a:p>
          </p:txBody>
        </p:sp>
        <p:sp>
          <p:nvSpPr>
            <p:cNvPr id="80" name="Line 82"/>
            <p:cNvSpPr>
              <a:spLocks noChangeShapeType="1"/>
            </p:cNvSpPr>
            <p:nvPr/>
          </p:nvSpPr>
          <p:spPr bwMode="auto">
            <a:xfrm>
              <a:off x="5084" y="2066"/>
              <a:ext cx="0" cy="107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6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</a:endParaRPr>
            </a:p>
          </p:txBody>
        </p:sp>
        <p:sp>
          <p:nvSpPr>
            <p:cNvPr id="81" name="Freeform 83" descr="Diagonales larges vers le haut"/>
            <p:cNvSpPr>
              <a:spLocks/>
            </p:cNvSpPr>
            <p:nvPr/>
          </p:nvSpPr>
          <p:spPr bwMode="auto">
            <a:xfrm>
              <a:off x="2863" y="2277"/>
              <a:ext cx="2221" cy="722"/>
            </a:xfrm>
            <a:custGeom>
              <a:avLst/>
              <a:gdLst>
                <a:gd name="T0" fmla="*/ 0 w 2221"/>
                <a:gd name="T1" fmla="*/ 0 h 722"/>
                <a:gd name="T2" fmla="*/ 2212 w 2221"/>
                <a:gd name="T3" fmla="*/ 73 h 722"/>
                <a:gd name="T4" fmla="*/ 2221 w 2221"/>
                <a:gd name="T5" fmla="*/ 722 h 722"/>
                <a:gd name="T6" fmla="*/ 0 w 2221"/>
                <a:gd name="T7" fmla="*/ 228 h 722"/>
                <a:gd name="T8" fmla="*/ 0 w 2221"/>
                <a:gd name="T9" fmla="*/ 0 h 7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21"/>
                <a:gd name="T16" fmla="*/ 0 h 722"/>
                <a:gd name="T17" fmla="*/ 2221 w 2221"/>
                <a:gd name="T18" fmla="*/ 722 h 7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21" h="722">
                  <a:moveTo>
                    <a:pt x="0" y="0"/>
                  </a:moveTo>
                  <a:lnTo>
                    <a:pt x="2212" y="73"/>
                  </a:lnTo>
                  <a:lnTo>
                    <a:pt x="2221" y="722"/>
                  </a:lnTo>
                  <a:lnTo>
                    <a:pt x="0" y="228"/>
                  </a:lnTo>
                  <a:lnTo>
                    <a:pt x="0" y="0"/>
                  </a:lnTo>
                  <a:close/>
                </a:path>
              </a:pathLst>
            </a:custGeom>
            <a:pattFill prst="wdUpDiag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6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</a:endParaRPr>
            </a:p>
          </p:txBody>
        </p:sp>
        <p:sp>
          <p:nvSpPr>
            <p:cNvPr id="82" name="Text Box 84"/>
            <p:cNvSpPr txBox="1">
              <a:spLocks noChangeArrowheads="1"/>
            </p:cNvSpPr>
            <p:nvPr/>
          </p:nvSpPr>
          <p:spPr bwMode="auto">
            <a:xfrm>
              <a:off x="5083" y="2586"/>
              <a:ext cx="403" cy="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</a:rPr>
                <a:t>E’</a:t>
              </a:r>
              <a:r>
                <a:rPr kumimoji="0" lang="fr-FR" sz="1600" b="0" i="0" u="none" strike="noStrike" kern="0" cap="none" spc="0" normalizeH="0" baseline="-2500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</a:rPr>
                <a:t>2</a:t>
              </a:r>
              <a:r>
                <a:rPr kumimoji="0" lang="fr-FR" sz="16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</a:rPr>
                <a:t>(x)</a:t>
              </a:r>
            </a:p>
          </p:txBody>
        </p:sp>
        <p:sp>
          <p:nvSpPr>
            <p:cNvPr id="83" name="Text Box 85"/>
            <p:cNvSpPr txBox="1">
              <a:spLocks noChangeArrowheads="1"/>
            </p:cNvSpPr>
            <p:nvPr/>
          </p:nvSpPr>
          <p:spPr bwMode="auto">
            <a:xfrm>
              <a:off x="3206" y="2318"/>
              <a:ext cx="157" cy="24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</a:rPr>
                <a:t>I</a:t>
              </a:r>
            </a:p>
          </p:txBody>
        </p:sp>
        <p:sp>
          <p:nvSpPr>
            <p:cNvPr id="84" name="Line 86"/>
            <p:cNvSpPr>
              <a:spLocks noChangeShapeType="1"/>
            </p:cNvSpPr>
            <p:nvPr/>
          </p:nvSpPr>
          <p:spPr bwMode="auto">
            <a:xfrm flipV="1">
              <a:off x="3255" y="2048"/>
              <a:ext cx="1042" cy="96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6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</a:endParaRPr>
            </a:p>
          </p:txBody>
        </p:sp>
        <p:sp>
          <p:nvSpPr>
            <p:cNvPr id="85" name="Line 87"/>
            <p:cNvSpPr>
              <a:spLocks noChangeShapeType="1"/>
            </p:cNvSpPr>
            <p:nvPr/>
          </p:nvSpPr>
          <p:spPr bwMode="auto">
            <a:xfrm flipV="1">
              <a:off x="3410" y="2085"/>
              <a:ext cx="1216" cy="100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6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</a:endParaRPr>
            </a:p>
          </p:txBody>
        </p:sp>
        <p:sp>
          <p:nvSpPr>
            <p:cNvPr id="86" name="Text Box 88"/>
            <p:cNvSpPr txBox="1">
              <a:spLocks noChangeArrowheads="1"/>
            </p:cNvSpPr>
            <p:nvPr/>
          </p:nvSpPr>
          <p:spPr bwMode="auto">
            <a:xfrm>
              <a:off x="3405" y="2823"/>
              <a:ext cx="188" cy="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</a:rPr>
                <a:t>II</a:t>
              </a:r>
            </a:p>
          </p:txBody>
        </p:sp>
        <p:sp>
          <p:nvSpPr>
            <p:cNvPr id="87" name="Text Box 89"/>
            <p:cNvSpPr txBox="1">
              <a:spLocks noChangeArrowheads="1"/>
            </p:cNvSpPr>
            <p:nvPr/>
          </p:nvSpPr>
          <p:spPr bwMode="auto">
            <a:xfrm>
              <a:off x="5126" y="2014"/>
              <a:ext cx="183" cy="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</a:rPr>
                <a:t>x</a:t>
              </a:r>
            </a:p>
          </p:txBody>
        </p:sp>
        <p:sp>
          <p:nvSpPr>
            <p:cNvPr id="88" name="Text Box 90"/>
            <p:cNvSpPr txBox="1">
              <a:spLocks noChangeArrowheads="1"/>
            </p:cNvSpPr>
            <p:nvPr/>
          </p:nvSpPr>
          <p:spPr bwMode="auto">
            <a:xfrm>
              <a:off x="5097" y="796"/>
              <a:ext cx="183" cy="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itchFamily="34" charset="0"/>
                </a:rPr>
                <a:t>x</a:t>
              </a:r>
            </a:p>
          </p:txBody>
        </p:sp>
      </p:grpSp>
      <p:sp>
        <p:nvSpPr>
          <p:cNvPr id="89" name="Rectangle 88"/>
          <p:cNvSpPr/>
          <p:nvPr/>
        </p:nvSpPr>
        <p:spPr>
          <a:xfrm>
            <a:off x="277828" y="5289034"/>
            <a:ext cx="451758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è"/>
            </a:pPr>
            <a:r>
              <a:rPr lang="fr-FR" sz="2400" b="1" kern="0" dirty="0" smtClean="0">
                <a:solidFill>
                  <a:srgbClr val="DA6667"/>
                </a:solidFill>
                <a:latin typeface="Arial Narrow" pitchFamily="34" charset="0"/>
                <a:sym typeface="Wingdings" pitchFamily="2" charset="2"/>
              </a:rPr>
              <a:t>Limites des principes précédents</a:t>
            </a:r>
          </a:p>
          <a:p>
            <a:pPr lvl="1">
              <a:buFont typeface="Wingdings" pitchFamily="2" charset="2"/>
              <a:buChar char="è"/>
            </a:pPr>
            <a:r>
              <a:rPr lang="fr-FR" dirty="0" smtClean="0">
                <a:latin typeface="Arial Narrow" pitchFamily="34" charset="0"/>
                <a:sym typeface="Wingdings" pitchFamily="2" charset="2"/>
              </a:rPr>
              <a:t> Diffraction</a:t>
            </a:r>
          </a:p>
          <a:p>
            <a:pPr lvl="1">
              <a:buFont typeface="Wingdings" pitchFamily="2" charset="2"/>
              <a:buChar char="è"/>
            </a:pPr>
            <a:r>
              <a:rPr lang="fr-FR" dirty="0" smtClean="0">
                <a:latin typeface="Arial Narrow" pitchFamily="34" charset="0"/>
              </a:rPr>
              <a:t> Interférences ?</a:t>
            </a:r>
          </a:p>
        </p:txBody>
      </p:sp>
      <p:sp>
        <p:nvSpPr>
          <p:cNvPr id="90" name="Titre 1"/>
          <p:cNvSpPr txBox="1">
            <a:spLocks/>
          </p:cNvSpPr>
          <p:nvPr/>
        </p:nvSpPr>
        <p:spPr>
          <a:xfrm>
            <a:off x="1547813" y="6351034"/>
            <a:ext cx="7391400" cy="39266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COM101                          Chap1 : </a:t>
            </a:r>
            <a:r>
              <a:rPr kumimoji="0" lang="fr-FR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Généralités</a:t>
            </a:r>
            <a:endParaRPr kumimoji="0" lang="fr-FR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2" name="Titre 1"/>
          <p:cNvSpPr txBox="1">
            <a:spLocks/>
          </p:cNvSpPr>
          <p:nvPr/>
        </p:nvSpPr>
        <p:spPr>
          <a:xfrm>
            <a:off x="1497013" y="443775"/>
            <a:ext cx="7391400" cy="545066"/>
          </a:xfrm>
          <a:prstGeom prst="rect">
            <a:avLst/>
          </a:prstGeom>
        </p:spPr>
        <p:txBody>
          <a:bodyPr/>
          <a:lstStyle/>
          <a:p>
            <a:r>
              <a:rPr lang="fr-FR" sz="2800" b="1" kern="0" dirty="0" smtClean="0">
                <a:solidFill>
                  <a:srgbClr val="DA6667"/>
                </a:solidFill>
                <a:latin typeface="Arial Narrow" pitchFamily="34" charset="0"/>
              </a:rPr>
              <a:t>1. Principes fondamentaux</a:t>
            </a:r>
            <a:endParaRPr lang="fr-FR" sz="2800" b="1" kern="0" dirty="0">
              <a:solidFill>
                <a:srgbClr val="DA6667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page </a:t>
            </a:r>
            <a:fld id="{C6DDD436-036D-4AFC-B45E-DF406FB8E6F8}" type="slidenum">
              <a:rPr lang="fr-FR" smtClean="0"/>
              <a:pPr/>
              <a:t>5</a:t>
            </a:fld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0" y="932934"/>
            <a:ext cx="53319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kern="0" dirty="0" smtClean="0">
                <a:solidFill>
                  <a:srgbClr val="DA6667"/>
                </a:solidFill>
                <a:latin typeface="Arial Narrow" pitchFamily="34" charset="0"/>
                <a:sym typeface="Wingdings" pitchFamily="2" charset="2"/>
              </a:rPr>
              <a:t> Principe du retour inverse de la lumière</a:t>
            </a:r>
          </a:p>
        </p:txBody>
      </p:sp>
      <p:grpSp>
        <p:nvGrpSpPr>
          <p:cNvPr id="7" name="Group 16"/>
          <p:cNvGrpSpPr>
            <a:grpSpLocks/>
          </p:cNvGrpSpPr>
          <p:nvPr/>
        </p:nvGrpSpPr>
        <p:grpSpPr bwMode="auto">
          <a:xfrm>
            <a:off x="222250" y="2557463"/>
            <a:ext cx="8302625" cy="1958975"/>
            <a:chOff x="292" y="915"/>
            <a:chExt cx="5230" cy="1234"/>
          </a:xfrm>
        </p:grpSpPr>
        <p:sp>
          <p:nvSpPr>
            <p:cNvPr id="8" name="Rectangle 4"/>
            <p:cNvSpPr>
              <a:spLocks noChangeArrowheads="1"/>
            </p:cNvSpPr>
            <p:nvPr/>
          </p:nvSpPr>
          <p:spPr bwMode="auto">
            <a:xfrm>
              <a:off x="292" y="915"/>
              <a:ext cx="5230" cy="123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" name="Text Box 5"/>
            <p:cNvSpPr txBox="1">
              <a:spLocks noChangeArrowheads="1"/>
            </p:cNvSpPr>
            <p:nvPr/>
          </p:nvSpPr>
          <p:spPr bwMode="auto">
            <a:xfrm>
              <a:off x="495" y="1399"/>
              <a:ext cx="539" cy="2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/>
                <a:t>Laser</a:t>
              </a:r>
            </a:p>
          </p:txBody>
        </p:sp>
        <p:sp>
          <p:nvSpPr>
            <p:cNvPr id="10" name="Line 6"/>
            <p:cNvSpPr>
              <a:spLocks noChangeShapeType="1"/>
            </p:cNvSpPr>
            <p:nvPr/>
          </p:nvSpPr>
          <p:spPr bwMode="auto">
            <a:xfrm>
              <a:off x="1042" y="1518"/>
              <a:ext cx="37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grpSp>
          <p:nvGrpSpPr>
            <p:cNvPr id="11" name="Group 13"/>
            <p:cNvGrpSpPr>
              <a:grpSpLocks/>
            </p:cNvGrpSpPr>
            <p:nvPr/>
          </p:nvGrpSpPr>
          <p:grpSpPr bwMode="auto">
            <a:xfrm>
              <a:off x="4801" y="1161"/>
              <a:ext cx="77" cy="714"/>
              <a:chOff x="3685" y="2331"/>
              <a:chExt cx="77" cy="714"/>
            </a:xfrm>
          </p:grpSpPr>
          <p:sp>
            <p:nvSpPr>
              <p:cNvPr id="14" name="Line 7"/>
              <p:cNvSpPr>
                <a:spLocks noChangeShapeType="1"/>
              </p:cNvSpPr>
              <p:nvPr/>
            </p:nvSpPr>
            <p:spPr bwMode="auto">
              <a:xfrm>
                <a:off x="3685" y="2331"/>
                <a:ext cx="0" cy="71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" name="Line 8"/>
              <p:cNvSpPr>
                <a:spLocks noChangeShapeType="1"/>
              </p:cNvSpPr>
              <p:nvPr/>
            </p:nvSpPr>
            <p:spPr bwMode="auto">
              <a:xfrm flipV="1">
                <a:off x="3689" y="2350"/>
                <a:ext cx="73" cy="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" name="Line 9"/>
              <p:cNvSpPr>
                <a:spLocks noChangeShapeType="1"/>
              </p:cNvSpPr>
              <p:nvPr/>
            </p:nvSpPr>
            <p:spPr bwMode="auto">
              <a:xfrm flipV="1">
                <a:off x="3689" y="2486"/>
                <a:ext cx="73" cy="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" name="Line 10"/>
              <p:cNvSpPr>
                <a:spLocks noChangeShapeType="1"/>
              </p:cNvSpPr>
              <p:nvPr/>
            </p:nvSpPr>
            <p:spPr bwMode="auto">
              <a:xfrm flipV="1">
                <a:off x="3689" y="2622"/>
                <a:ext cx="73" cy="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" name="Line 11"/>
              <p:cNvSpPr>
                <a:spLocks noChangeShapeType="1"/>
              </p:cNvSpPr>
              <p:nvPr/>
            </p:nvSpPr>
            <p:spPr bwMode="auto">
              <a:xfrm flipV="1">
                <a:off x="3689" y="2758"/>
                <a:ext cx="73" cy="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" name="Line 12"/>
              <p:cNvSpPr>
                <a:spLocks noChangeShapeType="1"/>
              </p:cNvSpPr>
              <p:nvPr/>
            </p:nvSpPr>
            <p:spPr bwMode="auto">
              <a:xfrm flipV="1">
                <a:off x="3689" y="2894"/>
                <a:ext cx="73" cy="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12" name="Line 14"/>
            <p:cNvSpPr>
              <a:spLocks noChangeShapeType="1"/>
            </p:cNvSpPr>
            <p:nvPr/>
          </p:nvSpPr>
          <p:spPr bwMode="auto">
            <a:xfrm>
              <a:off x="2496" y="1518"/>
              <a:ext cx="59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" name="Rectangle 15"/>
            <p:cNvSpPr>
              <a:spLocks noChangeArrowheads="1"/>
            </p:cNvSpPr>
            <p:nvPr/>
          </p:nvSpPr>
          <p:spPr bwMode="auto">
            <a:xfrm>
              <a:off x="4690" y="1390"/>
              <a:ext cx="110" cy="1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20" name="Titre 1"/>
          <p:cNvSpPr txBox="1">
            <a:spLocks/>
          </p:cNvSpPr>
          <p:nvPr/>
        </p:nvSpPr>
        <p:spPr>
          <a:xfrm>
            <a:off x="1547813" y="6351034"/>
            <a:ext cx="7391400" cy="39266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COM101                          Chap1 : </a:t>
            </a:r>
            <a:r>
              <a:rPr kumimoji="0" lang="fr-FR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Généralités</a:t>
            </a:r>
            <a:endParaRPr kumimoji="0" lang="fr-FR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1" name="Titre 1"/>
          <p:cNvSpPr txBox="1">
            <a:spLocks/>
          </p:cNvSpPr>
          <p:nvPr/>
        </p:nvSpPr>
        <p:spPr>
          <a:xfrm>
            <a:off x="1497013" y="443775"/>
            <a:ext cx="7391400" cy="545066"/>
          </a:xfrm>
          <a:prstGeom prst="rect">
            <a:avLst/>
          </a:prstGeom>
        </p:spPr>
        <p:txBody>
          <a:bodyPr/>
          <a:lstStyle/>
          <a:p>
            <a:r>
              <a:rPr lang="fr-FR" sz="2800" b="1" kern="0" dirty="0" smtClean="0">
                <a:solidFill>
                  <a:srgbClr val="DA6667"/>
                </a:solidFill>
                <a:latin typeface="Arial Narrow" pitchFamily="34" charset="0"/>
              </a:rPr>
              <a:t>1. Principes fondamentaux</a:t>
            </a:r>
            <a:endParaRPr lang="fr-FR" sz="2800" b="1" kern="0" dirty="0">
              <a:solidFill>
                <a:srgbClr val="DA6667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page </a:t>
            </a:r>
            <a:fld id="{C6DDD436-036D-4AFC-B45E-DF406FB8E6F8}" type="slidenum">
              <a:rPr lang="fr-FR" smtClean="0"/>
              <a:pPr/>
              <a:t>6</a:t>
            </a:fld>
            <a:endParaRPr lang="fr-FR"/>
          </a:p>
        </p:txBody>
      </p:sp>
      <p:grpSp>
        <p:nvGrpSpPr>
          <p:cNvPr id="4" name="Group 30"/>
          <p:cNvGrpSpPr>
            <a:grpSpLocks/>
          </p:cNvGrpSpPr>
          <p:nvPr/>
        </p:nvGrpSpPr>
        <p:grpSpPr bwMode="auto">
          <a:xfrm>
            <a:off x="1890494" y="3944233"/>
            <a:ext cx="4212101" cy="2303231"/>
            <a:chOff x="369" y="1189"/>
            <a:chExt cx="3498" cy="2084"/>
          </a:xfrm>
        </p:grpSpPr>
        <p:sp>
          <p:nvSpPr>
            <p:cNvPr id="5" name="Line 4"/>
            <p:cNvSpPr>
              <a:spLocks noChangeShapeType="1"/>
            </p:cNvSpPr>
            <p:nvPr/>
          </p:nvSpPr>
          <p:spPr bwMode="auto">
            <a:xfrm>
              <a:off x="1079" y="2231"/>
              <a:ext cx="278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Arial Narrow" pitchFamily="34" charset="0"/>
              </a:endParaRPr>
            </a:p>
          </p:txBody>
        </p:sp>
        <p:sp>
          <p:nvSpPr>
            <p:cNvPr id="6" name="Text Box 5"/>
            <p:cNvSpPr txBox="1">
              <a:spLocks noChangeArrowheads="1"/>
            </p:cNvSpPr>
            <p:nvPr/>
          </p:nvSpPr>
          <p:spPr bwMode="auto">
            <a:xfrm>
              <a:off x="369" y="2078"/>
              <a:ext cx="613" cy="265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b="1" i="1" dirty="0">
                  <a:solidFill>
                    <a:srgbClr val="FF0000"/>
                  </a:solidFill>
                  <a:latin typeface="Arial Narrow" pitchFamily="34" charset="0"/>
                </a:rPr>
                <a:t>Dioptre</a:t>
              </a:r>
            </a:p>
          </p:txBody>
        </p:sp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243" y="1326"/>
              <a:ext cx="1061" cy="90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Arial Narrow" pitchFamily="34" charset="0"/>
              </a:endParaRPr>
            </a:p>
          </p:txBody>
        </p:sp>
        <p:sp>
          <p:nvSpPr>
            <p:cNvPr id="8" name="Line 7"/>
            <p:cNvSpPr>
              <a:spLocks noChangeShapeType="1"/>
            </p:cNvSpPr>
            <p:nvPr/>
          </p:nvSpPr>
          <p:spPr bwMode="auto">
            <a:xfrm>
              <a:off x="2304" y="2231"/>
              <a:ext cx="293" cy="101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Arial Narrow" pitchFamily="34" charset="0"/>
              </a:endParaRPr>
            </a:p>
          </p:txBody>
        </p:sp>
        <p:sp>
          <p:nvSpPr>
            <p:cNvPr id="9" name="Line 8"/>
            <p:cNvSpPr>
              <a:spLocks noChangeShapeType="1"/>
            </p:cNvSpPr>
            <p:nvPr/>
          </p:nvSpPr>
          <p:spPr bwMode="auto">
            <a:xfrm>
              <a:off x="1399" y="1463"/>
              <a:ext cx="393" cy="32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>
                <a:latin typeface="Arial Narrow" pitchFamily="34" charset="0"/>
              </a:endParaRPr>
            </a:p>
          </p:txBody>
        </p:sp>
        <p:sp>
          <p:nvSpPr>
            <p:cNvPr id="10" name="Line 9"/>
            <p:cNvSpPr>
              <a:spLocks noChangeShapeType="1"/>
            </p:cNvSpPr>
            <p:nvPr/>
          </p:nvSpPr>
          <p:spPr bwMode="auto">
            <a:xfrm flipH="1">
              <a:off x="2297" y="1336"/>
              <a:ext cx="1061" cy="90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Arial Narrow" pitchFamily="34" charset="0"/>
              </a:endParaRPr>
            </a:p>
          </p:txBody>
        </p:sp>
        <p:sp>
          <p:nvSpPr>
            <p:cNvPr id="11" name="Line 10"/>
            <p:cNvSpPr>
              <a:spLocks noChangeShapeType="1"/>
            </p:cNvSpPr>
            <p:nvPr/>
          </p:nvSpPr>
          <p:spPr bwMode="auto">
            <a:xfrm flipV="1">
              <a:off x="2624" y="1591"/>
              <a:ext cx="430" cy="36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>
                <a:latin typeface="Arial Narrow" pitchFamily="34" charset="0"/>
              </a:endParaRPr>
            </a:p>
          </p:txBody>
        </p:sp>
        <p:sp>
          <p:nvSpPr>
            <p:cNvPr id="12" name="Line 11"/>
            <p:cNvSpPr>
              <a:spLocks noChangeShapeType="1"/>
            </p:cNvSpPr>
            <p:nvPr/>
          </p:nvSpPr>
          <p:spPr bwMode="auto">
            <a:xfrm>
              <a:off x="2377" y="2505"/>
              <a:ext cx="119" cy="39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>
                <a:latin typeface="Arial Narrow" pitchFamily="34" charset="0"/>
              </a:endParaRPr>
            </a:p>
          </p:txBody>
        </p:sp>
        <p:sp>
          <p:nvSpPr>
            <p:cNvPr id="13" name="Line 12"/>
            <p:cNvSpPr>
              <a:spLocks noChangeShapeType="1"/>
            </p:cNvSpPr>
            <p:nvPr/>
          </p:nvSpPr>
          <p:spPr bwMode="auto">
            <a:xfrm flipV="1">
              <a:off x="2304" y="1189"/>
              <a:ext cx="0" cy="204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Arial Narrow" pitchFamily="34" charset="0"/>
              </a:endParaRPr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2231" y="2130"/>
              <a:ext cx="73" cy="101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>
                <a:latin typeface="Arial Narrow" pitchFamily="34" charset="0"/>
              </a:endParaRPr>
            </a:p>
          </p:txBody>
        </p:sp>
        <p:sp>
          <p:nvSpPr>
            <p:cNvPr id="15" name="Arc 14"/>
            <p:cNvSpPr>
              <a:spLocks/>
            </p:cNvSpPr>
            <p:nvPr/>
          </p:nvSpPr>
          <p:spPr bwMode="auto">
            <a:xfrm flipH="1">
              <a:off x="2112" y="1993"/>
              <a:ext cx="201" cy="7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latin typeface="Arial Narrow" pitchFamily="34" charset="0"/>
              </a:endParaRPr>
            </a:p>
          </p:txBody>
        </p:sp>
        <p:sp>
          <p:nvSpPr>
            <p:cNvPr id="16" name="Arc 15"/>
            <p:cNvSpPr>
              <a:spLocks/>
            </p:cNvSpPr>
            <p:nvPr/>
          </p:nvSpPr>
          <p:spPr bwMode="auto">
            <a:xfrm>
              <a:off x="2320" y="1985"/>
              <a:ext cx="201" cy="7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latin typeface="Arial Narrow" pitchFamily="34" charset="0"/>
              </a:endParaRPr>
            </a:p>
          </p:txBody>
        </p:sp>
        <p:sp>
          <p:nvSpPr>
            <p:cNvPr id="17" name="Arc 17"/>
            <p:cNvSpPr>
              <a:spLocks/>
            </p:cNvSpPr>
            <p:nvPr/>
          </p:nvSpPr>
          <p:spPr bwMode="auto">
            <a:xfrm>
              <a:off x="2312" y="1941"/>
              <a:ext cx="237" cy="73"/>
            </a:xfrm>
            <a:custGeom>
              <a:avLst/>
              <a:gdLst>
                <a:gd name="T0" fmla="*/ 0 w 21491"/>
                <a:gd name="T1" fmla="*/ 0 h 21600"/>
                <a:gd name="T2" fmla="*/ 0 w 21491"/>
                <a:gd name="T3" fmla="*/ 0 h 21600"/>
                <a:gd name="T4" fmla="*/ 0 w 21491"/>
                <a:gd name="T5" fmla="*/ 0 h 21600"/>
                <a:gd name="T6" fmla="*/ 0 60000 65536"/>
                <a:gd name="T7" fmla="*/ 0 60000 65536"/>
                <a:gd name="T8" fmla="*/ 0 60000 65536"/>
                <a:gd name="T9" fmla="*/ 0 w 21491"/>
                <a:gd name="T10" fmla="*/ 0 h 21600"/>
                <a:gd name="T11" fmla="*/ 21491 w 2149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491" h="21600" fill="none" extrusionOk="0">
                  <a:moveTo>
                    <a:pt x="-1" y="0"/>
                  </a:moveTo>
                  <a:cubicBezTo>
                    <a:pt x="11090" y="0"/>
                    <a:pt x="20379" y="8399"/>
                    <a:pt x="21491" y="19434"/>
                  </a:cubicBezTo>
                </a:path>
                <a:path w="21491" h="21600" stroke="0" extrusionOk="0">
                  <a:moveTo>
                    <a:pt x="-1" y="0"/>
                  </a:moveTo>
                  <a:cubicBezTo>
                    <a:pt x="11090" y="0"/>
                    <a:pt x="20379" y="8399"/>
                    <a:pt x="21491" y="19434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latin typeface="Arial Narrow" pitchFamily="34" charset="0"/>
              </a:endParaRPr>
            </a:p>
          </p:txBody>
        </p:sp>
        <p:sp>
          <p:nvSpPr>
            <p:cNvPr id="18" name="Arc 18"/>
            <p:cNvSpPr>
              <a:spLocks/>
            </p:cNvSpPr>
            <p:nvPr/>
          </p:nvSpPr>
          <p:spPr bwMode="auto">
            <a:xfrm flipV="1">
              <a:off x="2304" y="2953"/>
              <a:ext cx="192" cy="10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latin typeface="Arial Narrow" pitchFamily="34" charset="0"/>
              </a:endParaRPr>
            </a:p>
          </p:txBody>
        </p:sp>
        <p:sp>
          <p:nvSpPr>
            <p:cNvPr id="19" name="Text Box 19"/>
            <p:cNvSpPr txBox="1">
              <a:spLocks noChangeArrowheads="1"/>
            </p:cNvSpPr>
            <p:nvPr/>
          </p:nvSpPr>
          <p:spPr bwMode="auto">
            <a:xfrm>
              <a:off x="2008" y="1673"/>
              <a:ext cx="150" cy="233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b="1">
                  <a:latin typeface="Arial Narrow" pitchFamily="34" charset="0"/>
                </a:rPr>
                <a:t>i</a:t>
              </a:r>
            </a:p>
          </p:txBody>
        </p:sp>
        <p:sp>
          <p:nvSpPr>
            <p:cNvPr id="20" name="Text Box 20"/>
            <p:cNvSpPr txBox="1">
              <a:spLocks noChangeArrowheads="1"/>
            </p:cNvSpPr>
            <p:nvPr/>
          </p:nvSpPr>
          <p:spPr bwMode="auto">
            <a:xfrm>
              <a:off x="2429" y="1674"/>
              <a:ext cx="163" cy="233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b="1">
                  <a:latin typeface="Arial Narrow" pitchFamily="34" charset="0"/>
                </a:rPr>
                <a:t>r</a:t>
              </a:r>
            </a:p>
          </p:txBody>
        </p:sp>
        <p:sp>
          <p:nvSpPr>
            <p:cNvPr id="21" name="Text Box 22"/>
            <p:cNvSpPr txBox="1">
              <a:spLocks noChangeArrowheads="1"/>
            </p:cNvSpPr>
            <p:nvPr/>
          </p:nvSpPr>
          <p:spPr bwMode="auto">
            <a:xfrm>
              <a:off x="2365" y="3040"/>
              <a:ext cx="183" cy="233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b="1">
                  <a:latin typeface="Arial Narrow" pitchFamily="34" charset="0"/>
                </a:rPr>
                <a:t>i’</a:t>
              </a:r>
            </a:p>
          </p:txBody>
        </p:sp>
        <p:sp>
          <p:nvSpPr>
            <p:cNvPr id="22" name="Text Box 23"/>
            <p:cNvSpPr txBox="1">
              <a:spLocks noChangeArrowheads="1"/>
            </p:cNvSpPr>
            <p:nvPr/>
          </p:nvSpPr>
          <p:spPr bwMode="auto">
            <a:xfrm>
              <a:off x="2730" y="2346"/>
              <a:ext cx="1003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b="1">
                  <a:latin typeface="Arial Narrow" pitchFamily="34" charset="0"/>
                </a:rPr>
                <a:t>n sin i = n’ sin i’</a:t>
              </a:r>
            </a:p>
          </p:txBody>
        </p:sp>
        <p:sp>
          <p:nvSpPr>
            <p:cNvPr id="23" name="Text Box 24"/>
            <p:cNvSpPr txBox="1">
              <a:spLocks noChangeArrowheads="1"/>
            </p:cNvSpPr>
            <p:nvPr/>
          </p:nvSpPr>
          <p:spPr bwMode="auto">
            <a:xfrm>
              <a:off x="3106" y="1934"/>
              <a:ext cx="332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b="1">
                  <a:latin typeface="Arial Narrow" pitchFamily="34" charset="0"/>
                </a:rPr>
                <a:t>i = r</a:t>
              </a:r>
            </a:p>
          </p:txBody>
        </p:sp>
        <p:sp>
          <p:nvSpPr>
            <p:cNvPr id="24" name="Text Box 25"/>
            <p:cNvSpPr txBox="1">
              <a:spLocks noChangeArrowheads="1"/>
            </p:cNvSpPr>
            <p:nvPr/>
          </p:nvSpPr>
          <p:spPr bwMode="auto">
            <a:xfrm>
              <a:off x="1221" y="1861"/>
              <a:ext cx="189" cy="233"/>
            </a:xfrm>
            <a:prstGeom prst="rect">
              <a:avLst/>
            </a:prstGeom>
            <a:noFill/>
            <a:ln w="38100" cmpd="dbl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b="1">
                  <a:latin typeface="Arial Narrow" pitchFamily="34" charset="0"/>
                </a:rPr>
                <a:t>n</a:t>
              </a:r>
            </a:p>
          </p:txBody>
        </p:sp>
        <p:sp>
          <p:nvSpPr>
            <p:cNvPr id="25" name="Text Box 26"/>
            <p:cNvSpPr txBox="1">
              <a:spLocks noChangeArrowheads="1"/>
            </p:cNvSpPr>
            <p:nvPr/>
          </p:nvSpPr>
          <p:spPr bwMode="auto">
            <a:xfrm>
              <a:off x="1206" y="2336"/>
              <a:ext cx="222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b="1">
                  <a:latin typeface="Arial Narrow" pitchFamily="34" charset="0"/>
                </a:rPr>
                <a:t>n’</a:t>
              </a:r>
            </a:p>
          </p:txBody>
        </p:sp>
        <p:sp>
          <p:nvSpPr>
            <p:cNvPr id="26" name="Oval 27"/>
            <p:cNvSpPr>
              <a:spLocks noChangeArrowheads="1"/>
            </p:cNvSpPr>
            <p:nvPr/>
          </p:nvSpPr>
          <p:spPr bwMode="auto">
            <a:xfrm>
              <a:off x="1205" y="1865"/>
              <a:ext cx="228" cy="238"/>
            </a:xfrm>
            <a:prstGeom prst="ellipse">
              <a:avLst/>
            </a:prstGeom>
            <a:noFill/>
            <a:ln w="38100" cmpd="dbl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latin typeface="Arial Narrow" pitchFamily="34" charset="0"/>
              </a:endParaRPr>
            </a:p>
          </p:txBody>
        </p:sp>
        <p:sp>
          <p:nvSpPr>
            <p:cNvPr id="27" name="Oval 28"/>
            <p:cNvSpPr>
              <a:spLocks noChangeArrowheads="1"/>
            </p:cNvSpPr>
            <p:nvPr/>
          </p:nvSpPr>
          <p:spPr bwMode="auto">
            <a:xfrm>
              <a:off x="1206" y="2343"/>
              <a:ext cx="228" cy="238"/>
            </a:xfrm>
            <a:prstGeom prst="ellipse">
              <a:avLst/>
            </a:prstGeom>
            <a:noFill/>
            <a:ln w="38100" cmpd="dbl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latin typeface="Arial Narrow" pitchFamily="34" charset="0"/>
              </a:endParaRPr>
            </a:p>
          </p:txBody>
        </p:sp>
      </p:grpSp>
      <p:sp>
        <p:nvSpPr>
          <p:cNvPr id="281601" name="Rectangle 1"/>
          <p:cNvSpPr>
            <a:spLocks noChangeArrowheads="1"/>
          </p:cNvSpPr>
          <p:nvPr/>
        </p:nvSpPr>
        <p:spPr bwMode="auto">
          <a:xfrm>
            <a:off x="0" y="2091888"/>
            <a:ext cx="91440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Les rayons incident, réfléchi, réfracté et la normale au point d’incidence à la surface du 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dioptre</a:t>
            </a:r>
          </a:p>
          <a:p>
            <a:pPr marR="0" lvl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0488" algn="l"/>
              </a:tabLst>
            </a:pPr>
            <a:r>
              <a:rPr lang="fr-FR" dirty="0" smtClean="0">
                <a:latin typeface="Arial Narrow" pitchFamily="34" charset="0"/>
                <a:ea typeface="Times New Roman" pitchFamily="18" charset="0"/>
                <a:cs typeface="Arial" pitchFamily="34" charset="0"/>
              </a:rPr>
              <a:t>   	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sont coplanaires.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285750" indent="-285750" algn="just" eaLnBrk="0" hangingPunct="0">
              <a:lnSpc>
                <a:spcPct val="150000"/>
              </a:lnSpc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Réflexion:        </a:t>
            </a:r>
            <a:r>
              <a:rPr lang="fr-FR" b="1" i="1" dirty="0" smtClean="0">
                <a:latin typeface="Arial Narrow"/>
                <a:ea typeface="Times New Roman"/>
                <a:cs typeface="Arial"/>
              </a:rPr>
              <a:t>i = -r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285750" indent="-285750" algn="just" eaLnBrk="0" hangingPunct="0">
              <a:lnSpc>
                <a:spcPct val="150000"/>
              </a:lnSpc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Réfraction :      </a:t>
            </a:r>
            <a:r>
              <a:rPr lang="da-DK" b="1" i="1" dirty="0" smtClean="0">
                <a:latin typeface="Arial Narrow"/>
                <a:ea typeface="Times New Roman"/>
                <a:cs typeface="Arial"/>
              </a:rPr>
              <a:t>n sin i = n’ sin i’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0" y="907534"/>
            <a:ext cx="65550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kern="0" dirty="0" smtClean="0">
                <a:solidFill>
                  <a:srgbClr val="DA6667"/>
                </a:solidFill>
                <a:latin typeface="Arial Narrow" pitchFamily="34" charset="0"/>
                <a:sym typeface="Wingdings" pitchFamily="2" charset="2"/>
              </a:rPr>
              <a:t> Réflexion, réfraction, formules de </a:t>
            </a:r>
            <a:r>
              <a:rPr lang="fr-FR" sz="2400" b="1" kern="0" dirty="0" err="1" smtClean="0">
                <a:solidFill>
                  <a:srgbClr val="DA6667"/>
                </a:solidFill>
                <a:latin typeface="Arial Narrow" pitchFamily="34" charset="0"/>
                <a:sym typeface="Wingdings" pitchFamily="2" charset="2"/>
              </a:rPr>
              <a:t>Snell</a:t>
            </a:r>
            <a:r>
              <a:rPr lang="fr-FR" sz="2400" b="1" kern="0" dirty="0" smtClean="0">
                <a:solidFill>
                  <a:srgbClr val="DA6667"/>
                </a:solidFill>
                <a:latin typeface="Arial Narrow" pitchFamily="34" charset="0"/>
                <a:sym typeface="Wingdings" pitchFamily="2" charset="2"/>
              </a:rPr>
              <a:t> Descartes</a:t>
            </a:r>
            <a:endParaRPr lang="fr-FR" sz="2400" b="1" kern="0" dirty="0" smtClean="0">
              <a:solidFill>
                <a:srgbClr val="DA6667"/>
              </a:solidFill>
              <a:latin typeface="Arial Narrow" pitchFamily="34" charset="0"/>
            </a:endParaRPr>
          </a:p>
        </p:txBody>
      </p:sp>
      <p:sp>
        <p:nvSpPr>
          <p:cNvPr id="37" name="Titre 1"/>
          <p:cNvSpPr txBox="1">
            <a:spLocks/>
          </p:cNvSpPr>
          <p:nvPr/>
        </p:nvSpPr>
        <p:spPr>
          <a:xfrm>
            <a:off x="1547813" y="6351034"/>
            <a:ext cx="7391400" cy="39266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COM101                          Chap1 : </a:t>
            </a:r>
            <a:r>
              <a:rPr kumimoji="0" lang="fr-FR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Généralités</a:t>
            </a:r>
            <a:endParaRPr kumimoji="0" lang="fr-FR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8" name="Titre 1"/>
          <p:cNvSpPr txBox="1">
            <a:spLocks/>
          </p:cNvSpPr>
          <p:nvPr/>
        </p:nvSpPr>
        <p:spPr>
          <a:xfrm>
            <a:off x="1497013" y="443775"/>
            <a:ext cx="7391400" cy="545066"/>
          </a:xfrm>
          <a:prstGeom prst="rect">
            <a:avLst/>
          </a:prstGeom>
        </p:spPr>
        <p:txBody>
          <a:bodyPr/>
          <a:lstStyle/>
          <a:p>
            <a:r>
              <a:rPr lang="fr-FR" sz="2800" b="1" kern="0" dirty="0" smtClean="0">
                <a:solidFill>
                  <a:srgbClr val="DA6667"/>
                </a:solidFill>
                <a:latin typeface="Arial Narrow" pitchFamily="34" charset="0"/>
              </a:rPr>
              <a:t>1. Principes fondamentaux</a:t>
            </a:r>
            <a:endParaRPr lang="fr-FR" sz="2800" b="1" kern="0" dirty="0">
              <a:solidFill>
                <a:srgbClr val="DA6667"/>
              </a:solidFill>
              <a:latin typeface="Arial Narrow" pitchFamily="34" charset="0"/>
            </a:endParaRPr>
          </a:p>
        </p:txBody>
      </p:sp>
      <p:sp>
        <p:nvSpPr>
          <p:cNvPr id="31" name="Rectangle 1"/>
          <p:cNvSpPr>
            <a:spLocks noChangeArrowheads="1"/>
          </p:cNvSpPr>
          <p:nvPr/>
        </p:nvSpPr>
        <p:spPr bwMode="auto">
          <a:xfrm>
            <a:off x="-50576" y="1227955"/>
            <a:ext cx="602921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fr-FR" b="1" dirty="0" smtClean="0">
                <a:latin typeface="Arial Narrow" pitchFamily="34" charset="0"/>
                <a:cs typeface="Arial" pitchFamily="34" charset="0"/>
              </a:rPr>
              <a:t>Lois trouvées par </a:t>
            </a:r>
            <a:r>
              <a:rPr lang="fr-FR" b="1" dirty="0" err="1" smtClean="0">
                <a:latin typeface="Arial Narrow" pitchFamily="34" charset="0"/>
                <a:cs typeface="Arial" pitchFamily="34" charset="0"/>
              </a:rPr>
              <a:t>Snell</a:t>
            </a:r>
            <a:r>
              <a:rPr lang="fr-FR" b="1" dirty="0" smtClean="0">
                <a:latin typeface="Arial Narrow" pitchFamily="34" charset="0"/>
                <a:cs typeface="Arial" pitchFamily="34" charset="0"/>
              </a:rPr>
              <a:t> (1621), confirmées par Descartes (1636) </a:t>
            </a:r>
            <a:r>
              <a:rPr lang="fr-FR" b="1" dirty="0" smtClean="0">
                <a:latin typeface="Arial" pitchFamily="34" charset="0"/>
              </a:rPr>
              <a:t>:</a:t>
            </a: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fr-FR" b="1" dirty="0" smtClean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 </a:t>
            </a:r>
            <a:r>
              <a:rPr lang="fr-F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Déviation des rayons à la réflexion et la réfraction</a:t>
            </a:r>
            <a:endParaRPr lang="fr-FR" b="1" dirty="0" smtClean="0">
              <a:solidFill>
                <a:srgbClr val="FF0000"/>
              </a:solidFill>
              <a:latin typeface="Arial Narrow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page </a:t>
            </a:r>
            <a:fld id="{C6DDD436-036D-4AFC-B45E-DF406FB8E6F8}" type="slidenum">
              <a:rPr lang="fr-FR" smtClean="0"/>
              <a:pPr/>
              <a:t>7</a:t>
            </a:fld>
            <a:endParaRPr lang="fr-FR"/>
          </a:p>
        </p:txBody>
      </p:sp>
      <p:pic>
        <p:nvPicPr>
          <p:cNvPr id="3307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2800" y="2578100"/>
            <a:ext cx="7412618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0" y="920234"/>
            <a:ext cx="65550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kern="0" dirty="0" smtClean="0">
                <a:solidFill>
                  <a:srgbClr val="DA6667"/>
                </a:solidFill>
                <a:latin typeface="Arial Narrow" pitchFamily="34" charset="0"/>
                <a:sym typeface="Wingdings" pitchFamily="2" charset="2"/>
              </a:rPr>
              <a:t> Réflexion, réfraction, </a:t>
            </a:r>
            <a:r>
              <a:rPr lang="fr-FR" sz="2400" b="1" kern="0" dirty="0">
                <a:solidFill>
                  <a:srgbClr val="DA6667"/>
                </a:solidFill>
                <a:latin typeface="Arial Narrow" pitchFamily="34" charset="0"/>
                <a:sym typeface="Wingdings" pitchFamily="2" charset="2"/>
              </a:rPr>
              <a:t>formules de </a:t>
            </a:r>
            <a:r>
              <a:rPr lang="fr-FR" sz="2400" b="1" kern="0" dirty="0" err="1">
                <a:solidFill>
                  <a:srgbClr val="DA6667"/>
                </a:solidFill>
                <a:latin typeface="Arial Narrow" pitchFamily="34" charset="0"/>
                <a:sym typeface="Wingdings" pitchFamily="2" charset="2"/>
              </a:rPr>
              <a:t>Snell</a:t>
            </a:r>
            <a:r>
              <a:rPr lang="fr-FR" sz="2400" b="1" kern="0" dirty="0">
                <a:solidFill>
                  <a:srgbClr val="DA6667"/>
                </a:solidFill>
                <a:latin typeface="Arial Narrow" pitchFamily="34" charset="0"/>
                <a:sym typeface="Wingdings" pitchFamily="2" charset="2"/>
              </a:rPr>
              <a:t> Descartes</a:t>
            </a:r>
            <a:endParaRPr lang="fr-FR" sz="2400" b="1" kern="0" dirty="0" smtClean="0">
              <a:solidFill>
                <a:srgbClr val="DA6667"/>
              </a:solidFill>
              <a:latin typeface="Arial Narrow" pitchFamily="34" charset="0"/>
            </a:endParaRPr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1547813" y="6351034"/>
            <a:ext cx="7391400" cy="39266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COM101                          Chap1 : </a:t>
            </a:r>
            <a:r>
              <a:rPr kumimoji="0" lang="fr-FR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Généralités</a:t>
            </a:r>
            <a:endParaRPr kumimoji="0" lang="fr-FR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1497013" y="443775"/>
            <a:ext cx="7391400" cy="545066"/>
          </a:xfrm>
          <a:prstGeom prst="rect">
            <a:avLst/>
          </a:prstGeom>
        </p:spPr>
        <p:txBody>
          <a:bodyPr/>
          <a:lstStyle/>
          <a:p>
            <a:r>
              <a:rPr lang="fr-FR" sz="2800" b="1" kern="0" dirty="0" smtClean="0">
                <a:solidFill>
                  <a:srgbClr val="DA6667"/>
                </a:solidFill>
                <a:latin typeface="Arial Narrow" pitchFamily="34" charset="0"/>
              </a:rPr>
              <a:t>1. Principes fondamentaux</a:t>
            </a:r>
            <a:endParaRPr lang="fr-FR" sz="2800" b="1" kern="0" dirty="0">
              <a:solidFill>
                <a:srgbClr val="DA6667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page </a:t>
            </a:r>
            <a:fld id="{C6DDD436-036D-4AFC-B45E-DF406FB8E6F8}" type="slidenum">
              <a:rPr lang="fr-FR" smtClean="0"/>
              <a:pPr/>
              <a:t>8</a:t>
            </a:fld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11128" y="920234"/>
            <a:ext cx="41793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kern="0" dirty="0" smtClean="0">
                <a:solidFill>
                  <a:srgbClr val="DA6667"/>
                </a:solidFill>
                <a:latin typeface="Arial Narrow" pitchFamily="34" charset="0"/>
                <a:sym typeface="Wingdings" pitchFamily="2" charset="2"/>
              </a:rPr>
              <a:t> Angle limite et réflexion totale</a:t>
            </a:r>
            <a:endParaRPr lang="fr-FR" sz="2400" b="1" kern="0" dirty="0" smtClean="0">
              <a:solidFill>
                <a:srgbClr val="DA6667"/>
              </a:solidFill>
              <a:latin typeface="Arial Narrow" pitchFamily="34" charset="0"/>
            </a:endParaRPr>
          </a:p>
        </p:txBody>
      </p:sp>
      <p:grpSp>
        <p:nvGrpSpPr>
          <p:cNvPr id="107" name="Groupe 106"/>
          <p:cNvGrpSpPr/>
          <p:nvPr/>
        </p:nvGrpSpPr>
        <p:grpSpPr>
          <a:xfrm>
            <a:off x="254000" y="1940499"/>
            <a:ext cx="4310125" cy="3712871"/>
            <a:chOff x="171450" y="1630363"/>
            <a:chExt cx="4484688" cy="4085669"/>
          </a:xfrm>
        </p:grpSpPr>
        <p:sp>
          <p:nvSpPr>
            <p:cNvPr id="58" name="Line 6"/>
            <p:cNvSpPr>
              <a:spLocks noChangeShapeType="1"/>
            </p:cNvSpPr>
            <p:nvPr/>
          </p:nvSpPr>
          <p:spPr bwMode="auto">
            <a:xfrm>
              <a:off x="230188" y="4062413"/>
              <a:ext cx="442595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Arial Narrow" pitchFamily="34" charset="0"/>
              </a:endParaRPr>
            </a:p>
          </p:txBody>
        </p:sp>
        <p:sp>
          <p:nvSpPr>
            <p:cNvPr id="59" name="Line 8"/>
            <p:cNvSpPr>
              <a:spLocks noChangeShapeType="1"/>
            </p:cNvSpPr>
            <p:nvPr/>
          </p:nvSpPr>
          <p:spPr bwMode="auto">
            <a:xfrm>
              <a:off x="490538" y="2625725"/>
              <a:ext cx="1684338" cy="14366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Arial Narrow" pitchFamily="34" charset="0"/>
              </a:endParaRPr>
            </a:p>
          </p:txBody>
        </p:sp>
        <p:sp>
          <p:nvSpPr>
            <p:cNvPr id="60" name="Line 9"/>
            <p:cNvSpPr>
              <a:spLocks noChangeShapeType="1"/>
            </p:cNvSpPr>
            <p:nvPr/>
          </p:nvSpPr>
          <p:spPr bwMode="auto">
            <a:xfrm>
              <a:off x="2174875" y="4062413"/>
              <a:ext cx="465138" cy="161131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Arial Narrow" pitchFamily="34" charset="0"/>
              </a:endParaRPr>
            </a:p>
          </p:txBody>
        </p:sp>
        <p:sp>
          <p:nvSpPr>
            <p:cNvPr id="61" name="Line 10"/>
            <p:cNvSpPr>
              <a:spLocks noChangeShapeType="1"/>
            </p:cNvSpPr>
            <p:nvPr/>
          </p:nvSpPr>
          <p:spPr bwMode="auto">
            <a:xfrm>
              <a:off x="738188" y="2843213"/>
              <a:ext cx="623888" cy="522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>
                <a:latin typeface="Arial Narrow" pitchFamily="34" charset="0"/>
              </a:endParaRPr>
            </a:p>
          </p:txBody>
        </p:sp>
        <p:sp>
          <p:nvSpPr>
            <p:cNvPr id="62" name="Line 11"/>
            <p:cNvSpPr>
              <a:spLocks noChangeShapeType="1"/>
            </p:cNvSpPr>
            <p:nvPr/>
          </p:nvSpPr>
          <p:spPr bwMode="auto">
            <a:xfrm flipH="1">
              <a:off x="2163763" y="2641600"/>
              <a:ext cx="1684338" cy="14366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Arial Narrow" pitchFamily="34" charset="0"/>
              </a:endParaRPr>
            </a:p>
          </p:txBody>
        </p:sp>
        <p:sp>
          <p:nvSpPr>
            <p:cNvPr id="63" name="Line 12"/>
            <p:cNvSpPr>
              <a:spLocks noChangeShapeType="1"/>
            </p:cNvSpPr>
            <p:nvPr/>
          </p:nvSpPr>
          <p:spPr bwMode="auto">
            <a:xfrm flipV="1">
              <a:off x="2682875" y="3046413"/>
              <a:ext cx="682625" cy="58102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>
                <a:latin typeface="Arial Narrow" pitchFamily="34" charset="0"/>
              </a:endParaRPr>
            </a:p>
          </p:txBody>
        </p:sp>
        <p:sp>
          <p:nvSpPr>
            <p:cNvPr id="64" name="Line 13"/>
            <p:cNvSpPr>
              <a:spLocks noChangeShapeType="1"/>
            </p:cNvSpPr>
            <p:nvPr/>
          </p:nvSpPr>
          <p:spPr bwMode="auto">
            <a:xfrm>
              <a:off x="2290763" y="4497388"/>
              <a:ext cx="188913" cy="6238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>
                <a:latin typeface="Arial Narrow" pitchFamily="34" charset="0"/>
              </a:endParaRPr>
            </a:p>
          </p:txBody>
        </p:sp>
        <p:sp>
          <p:nvSpPr>
            <p:cNvPr id="65" name="Line 14"/>
            <p:cNvSpPr>
              <a:spLocks noChangeShapeType="1"/>
            </p:cNvSpPr>
            <p:nvPr/>
          </p:nvSpPr>
          <p:spPr bwMode="auto">
            <a:xfrm flipV="1">
              <a:off x="2174875" y="2408238"/>
              <a:ext cx="0" cy="32512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Arial Narrow" pitchFamily="34" charset="0"/>
              </a:endParaRPr>
            </a:p>
          </p:txBody>
        </p:sp>
        <p:sp>
          <p:nvSpPr>
            <p:cNvPr id="66" name="Rectangle 15"/>
            <p:cNvSpPr>
              <a:spLocks noChangeArrowheads="1"/>
            </p:cNvSpPr>
            <p:nvPr/>
          </p:nvSpPr>
          <p:spPr bwMode="auto">
            <a:xfrm>
              <a:off x="2058988" y="3902075"/>
              <a:ext cx="115888" cy="160338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>
                <a:latin typeface="Arial Narrow" pitchFamily="34" charset="0"/>
              </a:endParaRPr>
            </a:p>
          </p:txBody>
        </p:sp>
        <p:sp>
          <p:nvSpPr>
            <p:cNvPr id="67" name="Arc 16"/>
            <p:cNvSpPr>
              <a:spLocks/>
            </p:cNvSpPr>
            <p:nvPr/>
          </p:nvSpPr>
          <p:spPr bwMode="auto">
            <a:xfrm flipH="1">
              <a:off x="1870075" y="3684588"/>
              <a:ext cx="319088" cy="1158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latin typeface="Arial Narrow" pitchFamily="34" charset="0"/>
              </a:endParaRPr>
            </a:p>
          </p:txBody>
        </p:sp>
        <p:sp>
          <p:nvSpPr>
            <p:cNvPr id="68" name="Arc 17"/>
            <p:cNvSpPr>
              <a:spLocks/>
            </p:cNvSpPr>
            <p:nvPr/>
          </p:nvSpPr>
          <p:spPr bwMode="auto">
            <a:xfrm>
              <a:off x="2200275" y="3671888"/>
              <a:ext cx="319088" cy="1158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latin typeface="Arial Narrow" pitchFamily="34" charset="0"/>
              </a:endParaRPr>
            </a:p>
          </p:txBody>
        </p:sp>
        <p:sp>
          <p:nvSpPr>
            <p:cNvPr id="69" name="Arc 18"/>
            <p:cNvSpPr>
              <a:spLocks/>
            </p:cNvSpPr>
            <p:nvPr/>
          </p:nvSpPr>
          <p:spPr bwMode="auto">
            <a:xfrm>
              <a:off x="2187575" y="3602038"/>
              <a:ext cx="376238" cy="115888"/>
            </a:xfrm>
            <a:custGeom>
              <a:avLst/>
              <a:gdLst>
                <a:gd name="T0" fmla="*/ 0 w 21491"/>
                <a:gd name="T1" fmla="*/ 0 h 21600"/>
                <a:gd name="T2" fmla="*/ 0 w 21491"/>
                <a:gd name="T3" fmla="*/ 0 h 21600"/>
                <a:gd name="T4" fmla="*/ 0 w 21491"/>
                <a:gd name="T5" fmla="*/ 0 h 21600"/>
                <a:gd name="T6" fmla="*/ 0 60000 65536"/>
                <a:gd name="T7" fmla="*/ 0 60000 65536"/>
                <a:gd name="T8" fmla="*/ 0 60000 65536"/>
                <a:gd name="T9" fmla="*/ 0 w 21491"/>
                <a:gd name="T10" fmla="*/ 0 h 21600"/>
                <a:gd name="T11" fmla="*/ 21491 w 2149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491" h="21600" fill="none" extrusionOk="0">
                  <a:moveTo>
                    <a:pt x="-1" y="0"/>
                  </a:moveTo>
                  <a:cubicBezTo>
                    <a:pt x="11090" y="0"/>
                    <a:pt x="20379" y="8399"/>
                    <a:pt x="21491" y="19434"/>
                  </a:cubicBezTo>
                </a:path>
                <a:path w="21491" h="21600" stroke="0" extrusionOk="0">
                  <a:moveTo>
                    <a:pt x="-1" y="0"/>
                  </a:moveTo>
                  <a:cubicBezTo>
                    <a:pt x="11090" y="0"/>
                    <a:pt x="20379" y="8399"/>
                    <a:pt x="21491" y="19434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latin typeface="Arial Narrow" pitchFamily="34" charset="0"/>
              </a:endParaRPr>
            </a:p>
          </p:txBody>
        </p:sp>
        <p:sp>
          <p:nvSpPr>
            <p:cNvPr id="70" name="Arc 19"/>
            <p:cNvSpPr>
              <a:spLocks/>
            </p:cNvSpPr>
            <p:nvPr/>
          </p:nvSpPr>
          <p:spPr bwMode="auto">
            <a:xfrm flipV="1">
              <a:off x="2174875" y="5208588"/>
              <a:ext cx="304800" cy="16033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latin typeface="Arial Narrow" pitchFamily="34" charset="0"/>
              </a:endParaRPr>
            </a:p>
          </p:txBody>
        </p:sp>
        <p:sp>
          <p:nvSpPr>
            <p:cNvPr id="71" name="Text Box 20"/>
            <p:cNvSpPr txBox="1">
              <a:spLocks noChangeArrowheads="1"/>
            </p:cNvSpPr>
            <p:nvPr/>
          </p:nvSpPr>
          <p:spPr bwMode="auto">
            <a:xfrm>
              <a:off x="1704975" y="3176588"/>
              <a:ext cx="237566" cy="369332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b="1">
                  <a:latin typeface="Arial Narrow" pitchFamily="34" charset="0"/>
                </a:rPr>
                <a:t>i</a:t>
              </a:r>
            </a:p>
          </p:txBody>
        </p:sp>
        <p:sp>
          <p:nvSpPr>
            <p:cNvPr id="72" name="Text Box 21"/>
            <p:cNvSpPr txBox="1">
              <a:spLocks noChangeArrowheads="1"/>
            </p:cNvSpPr>
            <p:nvPr/>
          </p:nvSpPr>
          <p:spPr bwMode="auto">
            <a:xfrm>
              <a:off x="2373313" y="3178175"/>
              <a:ext cx="258404" cy="369332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b="1">
                  <a:latin typeface="Arial Narrow" pitchFamily="34" charset="0"/>
                </a:rPr>
                <a:t>r</a:t>
              </a:r>
            </a:p>
          </p:txBody>
        </p:sp>
        <p:sp>
          <p:nvSpPr>
            <p:cNvPr id="73" name="Text Box 22"/>
            <p:cNvSpPr txBox="1">
              <a:spLocks noChangeArrowheads="1"/>
            </p:cNvSpPr>
            <p:nvPr/>
          </p:nvSpPr>
          <p:spPr bwMode="auto">
            <a:xfrm>
              <a:off x="2271713" y="5346700"/>
              <a:ext cx="290464" cy="369332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b="1" dirty="0">
                  <a:latin typeface="Arial Narrow" pitchFamily="34" charset="0"/>
                </a:rPr>
                <a:t>i’</a:t>
              </a:r>
            </a:p>
          </p:txBody>
        </p:sp>
        <p:sp>
          <p:nvSpPr>
            <p:cNvPr id="74" name="Text Box 25"/>
            <p:cNvSpPr txBox="1">
              <a:spLocks noChangeArrowheads="1"/>
            </p:cNvSpPr>
            <p:nvPr/>
          </p:nvSpPr>
          <p:spPr bwMode="auto">
            <a:xfrm>
              <a:off x="455613" y="3475038"/>
              <a:ext cx="300082" cy="369332"/>
            </a:xfrm>
            <a:prstGeom prst="rect">
              <a:avLst/>
            </a:prstGeom>
            <a:noFill/>
            <a:ln w="38100" cmpd="dbl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b="1">
                  <a:latin typeface="Arial Narrow" pitchFamily="34" charset="0"/>
                </a:rPr>
                <a:t>n</a:t>
              </a:r>
            </a:p>
          </p:txBody>
        </p:sp>
        <p:sp>
          <p:nvSpPr>
            <p:cNvPr id="75" name="Text Box 26"/>
            <p:cNvSpPr txBox="1">
              <a:spLocks noChangeArrowheads="1"/>
            </p:cNvSpPr>
            <p:nvPr/>
          </p:nvSpPr>
          <p:spPr bwMode="auto">
            <a:xfrm>
              <a:off x="431800" y="4229100"/>
              <a:ext cx="35298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b="1">
                  <a:latin typeface="Arial Narrow" pitchFamily="34" charset="0"/>
                </a:rPr>
                <a:t>n’</a:t>
              </a:r>
            </a:p>
          </p:txBody>
        </p:sp>
        <p:sp>
          <p:nvSpPr>
            <p:cNvPr id="76" name="Oval 27"/>
            <p:cNvSpPr>
              <a:spLocks noChangeArrowheads="1"/>
            </p:cNvSpPr>
            <p:nvPr/>
          </p:nvSpPr>
          <p:spPr bwMode="auto">
            <a:xfrm>
              <a:off x="430213" y="3481388"/>
              <a:ext cx="361950" cy="377825"/>
            </a:xfrm>
            <a:prstGeom prst="ellipse">
              <a:avLst/>
            </a:prstGeom>
            <a:noFill/>
            <a:ln w="38100" cmpd="dbl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latin typeface="Arial Narrow" pitchFamily="34" charset="0"/>
              </a:endParaRPr>
            </a:p>
          </p:txBody>
        </p:sp>
        <p:sp>
          <p:nvSpPr>
            <p:cNvPr id="77" name="Oval 28"/>
            <p:cNvSpPr>
              <a:spLocks noChangeArrowheads="1"/>
            </p:cNvSpPr>
            <p:nvPr/>
          </p:nvSpPr>
          <p:spPr bwMode="auto">
            <a:xfrm>
              <a:off x="431800" y="4240213"/>
              <a:ext cx="361950" cy="377825"/>
            </a:xfrm>
            <a:prstGeom prst="ellipse">
              <a:avLst/>
            </a:prstGeom>
            <a:noFill/>
            <a:ln w="38100" cmpd="dbl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latin typeface="Arial Narrow" pitchFamily="34" charset="0"/>
              </a:endParaRPr>
            </a:p>
          </p:txBody>
        </p:sp>
        <p:sp>
          <p:nvSpPr>
            <p:cNvPr id="78" name="Text Box 29"/>
            <p:cNvSpPr txBox="1">
              <a:spLocks noChangeArrowheads="1"/>
            </p:cNvSpPr>
            <p:nvPr/>
          </p:nvSpPr>
          <p:spPr bwMode="auto">
            <a:xfrm>
              <a:off x="1463675" y="1630363"/>
              <a:ext cx="152965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b="1" dirty="0">
                  <a:latin typeface="Arial Narrow" pitchFamily="34" charset="0"/>
                </a:rPr>
                <a:t>n’ </a:t>
              </a:r>
              <a:r>
                <a:rPr lang="fr-FR" b="1" dirty="0" smtClean="0">
                  <a:latin typeface="Arial Narrow" pitchFamily="34" charset="0"/>
                </a:rPr>
                <a:t>&gt; </a:t>
              </a:r>
              <a:r>
                <a:rPr lang="fr-FR" b="1" dirty="0">
                  <a:latin typeface="Arial Narrow" pitchFamily="34" charset="0"/>
                </a:rPr>
                <a:t>n  </a:t>
              </a:r>
              <a:r>
                <a:rPr lang="fr-FR" b="1" dirty="0">
                  <a:latin typeface="Arial Narrow" pitchFamily="34" charset="0"/>
                  <a:sym typeface="Wingdings" pitchFamily="2" charset="2"/>
                </a:rPr>
                <a:t>   i’ &lt; i</a:t>
              </a:r>
              <a:endParaRPr lang="fr-FR" b="1" dirty="0">
                <a:latin typeface="Arial Narrow" pitchFamily="34" charset="0"/>
              </a:endParaRPr>
            </a:p>
          </p:txBody>
        </p:sp>
        <p:sp>
          <p:nvSpPr>
            <p:cNvPr id="101" name="Text Box 55"/>
            <p:cNvSpPr txBox="1">
              <a:spLocks noChangeArrowheads="1"/>
            </p:cNvSpPr>
            <p:nvPr/>
          </p:nvSpPr>
          <p:spPr bwMode="auto">
            <a:xfrm>
              <a:off x="171450" y="1739900"/>
              <a:ext cx="35298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>
                  <a:latin typeface="Arial Narrow" pitchFamily="34" charset="0"/>
                </a:rPr>
                <a:t>a)</a:t>
              </a:r>
            </a:p>
          </p:txBody>
        </p:sp>
      </p:grpSp>
      <p:grpSp>
        <p:nvGrpSpPr>
          <p:cNvPr id="111" name="Groupe 110"/>
          <p:cNvGrpSpPr/>
          <p:nvPr/>
        </p:nvGrpSpPr>
        <p:grpSpPr>
          <a:xfrm>
            <a:off x="4988272" y="2951795"/>
            <a:ext cx="3581388" cy="1543129"/>
            <a:chOff x="4988272" y="2951795"/>
            <a:chExt cx="3581388" cy="1543129"/>
          </a:xfrm>
        </p:grpSpPr>
        <p:sp>
          <p:nvSpPr>
            <p:cNvPr id="90" name="Text Box 43"/>
            <p:cNvSpPr txBox="1">
              <a:spLocks noChangeArrowheads="1"/>
            </p:cNvSpPr>
            <p:nvPr/>
          </p:nvSpPr>
          <p:spPr bwMode="auto">
            <a:xfrm>
              <a:off x="6055619" y="3380262"/>
              <a:ext cx="513401" cy="369332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fr-FR" b="1" dirty="0" err="1">
                  <a:solidFill>
                    <a:schemeClr val="bg2"/>
                  </a:solidFill>
                  <a:latin typeface="Arial Narrow" pitchFamily="34" charset="0"/>
                  <a:sym typeface="Symbol" pitchFamily="18" charset="2"/>
                </a:rPr>
                <a:t>i</a:t>
              </a:r>
              <a:r>
                <a:rPr lang="fr-FR" b="1" baseline="-25000" dirty="0" err="1" smtClean="0">
                  <a:solidFill>
                    <a:schemeClr val="bg2"/>
                  </a:solidFill>
                  <a:latin typeface="Arial Narrow" pitchFamily="34" charset="0"/>
                  <a:sym typeface="Symbol" pitchFamily="18" charset="2"/>
                </a:rPr>
                <a:t>c</a:t>
              </a:r>
              <a:endParaRPr lang="fr-FR" b="1" dirty="0">
                <a:solidFill>
                  <a:schemeClr val="bg2"/>
                </a:solidFill>
                <a:latin typeface="Arial Narrow" pitchFamily="34" charset="0"/>
                <a:sym typeface="Symbol" pitchFamily="18" charset="2"/>
              </a:endParaRPr>
            </a:p>
          </p:txBody>
        </p:sp>
        <p:sp>
          <p:nvSpPr>
            <p:cNvPr id="97" name="Line 51"/>
            <p:cNvSpPr>
              <a:spLocks noChangeShapeType="1"/>
            </p:cNvSpPr>
            <p:nvPr/>
          </p:nvSpPr>
          <p:spPr bwMode="auto">
            <a:xfrm>
              <a:off x="4988272" y="2951795"/>
              <a:ext cx="1492142" cy="1161332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>
                <a:latin typeface="Arial Narrow" pitchFamily="34" charset="0"/>
              </a:endParaRPr>
            </a:p>
          </p:txBody>
        </p:sp>
        <p:sp>
          <p:nvSpPr>
            <p:cNvPr id="98" name="Line 52"/>
            <p:cNvSpPr>
              <a:spLocks noChangeShapeType="1"/>
            </p:cNvSpPr>
            <p:nvPr/>
          </p:nvSpPr>
          <p:spPr bwMode="auto">
            <a:xfrm>
              <a:off x="6507876" y="4139095"/>
              <a:ext cx="1868992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>
                <a:latin typeface="Arial Narrow" pitchFamily="34" charset="0"/>
              </a:endParaRPr>
            </a:p>
          </p:txBody>
        </p:sp>
        <p:sp>
          <p:nvSpPr>
            <p:cNvPr id="99" name="Text Box 53"/>
            <p:cNvSpPr txBox="1">
              <a:spLocks noChangeArrowheads="1"/>
            </p:cNvSpPr>
            <p:nvPr/>
          </p:nvSpPr>
          <p:spPr bwMode="auto">
            <a:xfrm>
              <a:off x="7913053" y="4159292"/>
              <a:ext cx="656607" cy="3356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>
                  <a:latin typeface="Arial Narrow" pitchFamily="34" charset="0"/>
                </a:rPr>
                <a:t>i’=90°</a:t>
              </a:r>
            </a:p>
          </p:txBody>
        </p:sp>
        <p:sp>
          <p:nvSpPr>
            <p:cNvPr id="103" name="Arc 58"/>
            <p:cNvSpPr>
              <a:spLocks/>
            </p:cNvSpPr>
            <p:nvPr/>
          </p:nvSpPr>
          <p:spPr bwMode="auto">
            <a:xfrm flipH="1">
              <a:off x="6187478" y="3678889"/>
              <a:ext cx="317347" cy="21928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latin typeface="Arial Narrow" pitchFamily="34" charset="0"/>
              </a:endParaRPr>
            </a:p>
          </p:txBody>
        </p:sp>
      </p:grpSp>
      <p:sp>
        <p:nvSpPr>
          <p:cNvPr id="113" name="Titre 1"/>
          <p:cNvSpPr txBox="1">
            <a:spLocks/>
          </p:cNvSpPr>
          <p:nvPr/>
        </p:nvSpPr>
        <p:spPr>
          <a:xfrm>
            <a:off x="1547813" y="6351034"/>
            <a:ext cx="7391400" cy="39266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COM101                          Chap1 : </a:t>
            </a:r>
            <a:r>
              <a:rPr kumimoji="0" lang="fr-FR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Généralités</a:t>
            </a:r>
            <a:endParaRPr kumimoji="0" lang="fr-FR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4" name="Titre 1"/>
          <p:cNvSpPr txBox="1">
            <a:spLocks/>
          </p:cNvSpPr>
          <p:nvPr/>
        </p:nvSpPr>
        <p:spPr>
          <a:xfrm>
            <a:off x="1497013" y="443775"/>
            <a:ext cx="7391400" cy="545066"/>
          </a:xfrm>
          <a:prstGeom prst="rect">
            <a:avLst/>
          </a:prstGeom>
        </p:spPr>
        <p:txBody>
          <a:bodyPr/>
          <a:lstStyle/>
          <a:p>
            <a:r>
              <a:rPr lang="fr-FR" sz="2800" b="1" kern="0" dirty="0" smtClean="0">
                <a:solidFill>
                  <a:srgbClr val="DA6667"/>
                </a:solidFill>
                <a:latin typeface="Arial Narrow" pitchFamily="34" charset="0"/>
              </a:rPr>
              <a:t>1. Principes fondamentaux</a:t>
            </a:r>
            <a:endParaRPr lang="fr-FR" sz="2800" b="1" kern="0" dirty="0">
              <a:solidFill>
                <a:srgbClr val="DA6667"/>
              </a:solidFill>
              <a:latin typeface="Arial Narrow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pSp>
        <p:nvGrpSpPr>
          <p:cNvPr id="7" name="Groupe 6"/>
          <p:cNvGrpSpPr/>
          <p:nvPr/>
        </p:nvGrpSpPr>
        <p:grpSpPr>
          <a:xfrm>
            <a:off x="4623627" y="1930400"/>
            <a:ext cx="4253673" cy="3182482"/>
            <a:chOff x="4623627" y="1930400"/>
            <a:chExt cx="4253673" cy="3182482"/>
          </a:xfrm>
        </p:grpSpPr>
        <p:grpSp>
          <p:nvGrpSpPr>
            <p:cNvPr id="112" name="Groupe 111"/>
            <p:cNvGrpSpPr/>
            <p:nvPr/>
          </p:nvGrpSpPr>
          <p:grpSpPr>
            <a:xfrm>
              <a:off x="4623627" y="1930400"/>
              <a:ext cx="4253673" cy="3182482"/>
              <a:chOff x="4623627" y="1930400"/>
              <a:chExt cx="4253673" cy="3182482"/>
            </a:xfrm>
          </p:grpSpPr>
          <p:sp>
            <p:nvSpPr>
              <p:cNvPr id="104" name="Arc 59"/>
              <p:cNvSpPr>
                <a:spLocks/>
              </p:cNvSpPr>
              <p:nvPr/>
            </p:nvSpPr>
            <p:spPr bwMode="auto">
              <a:xfrm rot="1118507" flipH="1">
                <a:off x="6024227" y="3205701"/>
                <a:ext cx="408890" cy="326038"/>
              </a:xfrm>
              <a:custGeom>
                <a:avLst/>
                <a:gdLst>
                  <a:gd name="T0" fmla="*/ 0 w 21600"/>
                  <a:gd name="T1" fmla="*/ 0 h 22846"/>
                  <a:gd name="T2" fmla="*/ 0 w 21600"/>
                  <a:gd name="T3" fmla="*/ 0 h 22846"/>
                  <a:gd name="T4" fmla="*/ 0 w 21600"/>
                  <a:gd name="T5" fmla="*/ 0 h 22846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2846"/>
                  <a:gd name="T11" fmla="*/ 21600 w 21600"/>
                  <a:gd name="T12" fmla="*/ 22846 h 2284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2846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2015"/>
                      <a:pt x="21588" y="22431"/>
                      <a:pt x="21564" y="22846"/>
                    </a:cubicBezTo>
                  </a:path>
                  <a:path w="21600" h="22846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2015"/>
                      <a:pt x="21588" y="22431"/>
                      <a:pt x="21564" y="22846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>
                  <a:latin typeface="Arial Narrow" pitchFamily="34" charset="0"/>
                </a:endParaRPr>
              </a:p>
            </p:txBody>
          </p:sp>
          <p:sp>
            <p:nvSpPr>
              <p:cNvPr id="79" name="Line 30"/>
              <p:cNvSpPr>
                <a:spLocks noChangeShapeType="1"/>
              </p:cNvSpPr>
              <p:nvPr/>
            </p:nvSpPr>
            <p:spPr bwMode="auto">
              <a:xfrm>
                <a:off x="4623627" y="4140537"/>
                <a:ext cx="4253673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Arial Narrow" pitchFamily="34" charset="0"/>
                </a:endParaRPr>
              </a:p>
            </p:txBody>
          </p:sp>
          <p:sp>
            <p:nvSpPr>
              <p:cNvPr id="80" name="Line 31"/>
              <p:cNvSpPr>
                <a:spLocks noChangeShapeType="1"/>
              </p:cNvSpPr>
              <p:nvPr/>
            </p:nvSpPr>
            <p:spPr bwMode="auto">
              <a:xfrm>
                <a:off x="5319350" y="2677692"/>
                <a:ext cx="1173270" cy="146284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Arial Narrow" pitchFamily="34" charset="0"/>
                </a:endParaRPr>
              </a:p>
            </p:txBody>
          </p:sp>
          <p:sp>
            <p:nvSpPr>
              <p:cNvPr id="81" name="Line 32"/>
              <p:cNvSpPr>
                <a:spLocks noChangeShapeType="1"/>
              </p:cNvSpPr>
              <p:nvPr/>
            </p:nvSpPr>
            <p:spPr bwMode="auto">
              <a:xfrm>
                <a:off x="6492619" y="4140537"/>
                <a:ext cx="2009357" cy="79201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Arial Narrow" pitchFamily="34" charset="0"/>
                </a:endParaRPr>
              </a:p>
            </p:txBody>
          </p:sp>
          <p:sp>
            <p:nvSpPr>
              <p:cNvPr id="82" name="Line 33"/>
              <p:cNvSpPr>
                <a:spLocks noChangeShapeType="1"/>
              </p:cNvSpPr>
              <p:nvPr/>
            </p:nvSpPr>
            <p:spPr bwMode="auto">
              <a:xfrm>
                <a:off x="5641275" y="3071535"/>
                <a:ext cx="195291" cy="249579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fr-FR">
                  <a:latin typeface="Arial Narrow" pitchFamily="34" charset="0"/>
                </a:endParaRPr>
              </a:p>
            </p:txBody>
          </p:sp>
          <p:sp>
            <p:nvSpPr>
              <p:cNvPr id="83" name="Line 34"/>
              <p:cNvSpPr>
                <a:spLocks noChangeShapeType="1"/>
              </p:cNvSpPr>
              <p:nvPr/>
            </p:nvSpPr>
            <p:spPr bwMode="auto">
              <a:xfrm flipH="1">
                <a:off x="6481939" y="2849367"/>
                <a:ext cx="1618776" cy="1305597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Arial Narrow" pitchFamily="34" charset="0"/>
                </a:endParaRPr>
              </a:p>
            </p:txBody>
          </p:sp>
          <p:sp>
            <p:nvSpPr>
              <p:cNvPr id="84" name="Line 35"/>
              <p:cNvSpPr>
                <a:spLocks noChangeShapeType="1"/>
              </p:cNvSpPr>
              <p:nvPr/>
            </p:nvSpPr>
            <p:spPr bwMode="auto">
              <a:xfrm flipV="1">
                <a:off x="6980846" y="3217242"/>
                <a:ext cx="656054" cy="528009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fr-FR">
                  <a:latin typeface="Arial Narrow" pitchFamily="34" charset="0"/>
                </a:endParaRPr>
              </a:p>
            </p:txBody>
          </p:sp>
          <p:sp>
            <p:nvSpPr>
              <p:cNvPr id="85" name="Line 36"/>
              <p:cNvSpPr>
                <a:spLocks noChangeShapeType="1"/>
              </p:cNvSpPr>
              <p:nvPr/>
            </p:nvSpPr>
            <p:spPr bwMode="auto">
              <a:xfrm>
                <a:off x="7205124" y="4416083"/>
                <a:ext cx="292936" cy="11974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fr-FR">
                  <a:latin typeface="Arial Narrow" pitchFamily="34" charset="0"/>
                </a:endParaRPr>
              </a:p>
            </p:txBody>
          </p:sp>
          <p:sp>
            <p:nvSpPr>
              <p:cNvPr id="86" name="Line 37"/>
              <p:cNvSpPr>
                <a:spLocks noChangeShapeType="1"/>
              </p:cNvSpPr>
              <p:nvPr/>
            </p:nvSpPr>
            <p:spPr bwMode="auto">
              <a:xfrm flipV="1">
                <a:off x="6492619" y="2637297"/>
                <a:ext cx="0" cy="247558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fr-FR">
                  <a:latin typeface="Arial Narrow" pitchFamily="34" charset="0"/>
                </a:endParaRPr>
              </a:p>
            </p:txBody>
          </p:sp>
          <p:sp>
            <p:nvSpPr>
              <p:cNvPr id="87" name="Rectangle 38"/>
              <p:cNvSpPr>
                <a:spLocks noChangeArrowheads="1"/>
              </p:cNvSpPr>
              <p:nvPr/>
            </p:nvSpPr>
            <p:spPr bwMode="auto">
              <a:xfrm>
                <a:off x="6381242" y="3994830"/>
                <a:ext cx="111377" cy="145708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>
                  <a:latin typeface="Arial Narrow" pitchFamily="34" charset="0"/>
                </a:endParaRPr>
              </a:p>
            </p:txBody>
          </p:sp>
          <p:sp>
            <p:nvSpPr>
              <p:cNvPr id="88" name="Arc 40"/>
              <p:cNvSpPr>
                <a:spLocks/>
              </p:cNvSpPr>
              <p:nvPr/>
            </p:nvSpPr>
            <p:spPr bwMode="auto">
              <a:xfrm>
                <a:off x="6517031" y="3785645"/>
                <a:ext cx="306668" cy="10531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>
                  <a:latin typeface="Arial Narrow" pitchFamily="34" charset="0"/>
                </a:endParaRPr>
              </a:p>
            </p:txBody>
          </p:sp>
          <p:sp>
            <p:nvSpPr>
              <p:cNvPr id="89" name="Arc 41"/>
              <p:cNvSpPr>
                <a:spLocks/>
              </p:cNvSpPr>
              <p:nvPr/>
            </p:nvSpPr>
            <p:spPr bwMode="auto">
              <a:xfrm>
                <a:off x="6504825" y="3722169"/>
                <a:ext cx="361593" cy="105314"/>
              </a:xfrm>
              <a:custGeom>
                <a:avLst/>
                <a:gdLst>
                  <a:gd name="T0" fmla="*/ 0 w 21491"/>
                  <a:gd name="T1" fmla="*/ 0 h 21600"/>
                  <a:gd name="T2" fmla="*/ 0 w 21491"/>
                  <a:gd name="T3" fmla="*/ 0 h 21600"/>
                  <a:gd name="T4" fmla="*/ 0 w 21491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491"/>
                  <a:gd name="T10" fmla="*/ 0 h 21600"/>
                  <a:gd name="T11" fmla="*/ 21491 w 21491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491" h="21600" fill="none" extrusionOk="0">
                    <a:moveTo>
                      <a:pt x="-1" y="0"/>
                    </a:moveTo>
                    <a:cubicBezTo>
                      <a:pt x="11090" y="0"/>
                      <a:pt x="20379" y="8399"/>
                      <a:pt x="21491" y="19434"/>
                    </a:cubicBezTo>
                  </a:path>
                  <a:path w="21491" h="21600" stroke="0" extrusionOk="0">
                    <a:moveTo>
                      <a:pt x="-1" y="0"/>
                    </a:moveTo>
                    <a:cubicBezTo>
                      <a:pt x="11090" y="0"/>
                      <a:pt x="20379" y="8399"/>
                      <a:pt x="21491" y="19434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>
                  <a:latin typeface="Arial Narrow" pitchFamily="34" charset="0"/>
                </a:endParaRPr>
              </a:p>
            </p:txBody>
          </p:sp>
          <p:sp>
            <p:nvSpPr>
              <p:cNvPr id="91" name="Text Box 44"/>
              <p:cNvSpPr txBox="1">
                <a:spLocks noChangeArrowheads="1"/>
              </p:cNvSpPr>
              <p:nvPr/>
            </p:nvSpPr>
            <p:spPr bwMode="auto">
              <a:xfrm>
                <a:off x="6683332" y="3336982"/>
                <a:ext cx="248346" cy="335632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fr-FR" b="1">
                    <a:latin typeface="Arial Narrow" pitchFamily="34" charset="0"/>
                  </a:rPr>
                  <a:t>r</a:t>
                </a:r>
              </a:p>
            </p:txBody>
          </p:sp>
          <p:sp>
            <p:nvSpPr>
              <p:cNvPr id="92" name="Text Box 46"/>
              <p:cNvSpPr txBox="1">
                <a:spLocks noChangeArrowheads="1"/>
              </p:cNvSpPr>
              <p:nvPr/>
            </p:nvSpPr>
            <p:spPr bwMode="auto">
              <a:xfrm>
                <a:off x="4840277" y="3606757"/>
                <a:ext cx="288402" cy="335632"/>
              </a:xfrm>
              <a:prstGeom prst="rect">
                <a:avLst/>
              </a:prstGeom>
              <a:noFill/>
              <a:ln w="38100" cmpd="dbl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fr-FR" b="1">
                    <a:latin typeface="Arial Narrow" pitchFamily="34" charset="0"/>
                  </a:rPr>
                  <a:t>n</a:t>
                </a:r>
              </a:p>
            </p:txBody>
          </p:sp>
          <p:sp>
            <p:nvSpPr>
              <p:cNvPr id="93" name="Text Box 47"/>
              <p:cNvSpPr txBox="1">
                <a:spLocks noChangeArrowheads="1"/>
              </p:cNvSpPr>
              <p:nvPr/>
            </p:nvSpPr>
            <p:spPr bwMode="auto">
              <a:xfrm>
                <a:off x="4817392" y="4292015"/>
                <a:ext cx="339242" cy="3356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fr-FR" b="1">
                    <a:latin typeface="Arial Narrow" pitchFamily="34" charset="0"/>
                  </a:rPr>
                  <a:t>n’</a:t>
                </a:r>
              </a:p>
            </p:txBody>
          </p:sp>
          <p:sp>
            <p:nvSpPr>
              <p:cNvPr id="94" name="Oval 48"/>
              <p:cNvSpPr>
                <a:spLocks noChangeArrowheads="1"/>
              </p:cNvSpPr>
              <p:nvPr/>
            </p:nvSpPr>
            <p:spPr bwMode="auto">
              <a:xfrm>
                <a:off x="4815866" y="3612528"/>
                <a:ext cx="347861" cy="343350"/>
              </a:xfrm>
              <a:prstGeom prst="ellipse">
                <a:avLst/>
              </a:prstGeom>
              <a:noFill/>
              <a:ln w="38100" cmpd="dbl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>
                  <a:latin typeface="Arial Narrow" pitchFamily="34" charset="0"/>
                </a:endParaRPr>
              </a:p>
            </p:txBody>
          </p:sp>
          <p:sp>
            <p:nvSpPr>
              <p:cNvPr id="95" name="Oval 49"/>
              <p:cNvSpPr>
                <a:spLocks noChangeArrowheads="1"/>
              </p:cNvSpPr>
              <p:nvPr/>
            </p:nvSpPr>
            <p:spPr bwMode="auto">
              <a:xfrm>
                <a:off x="4817392" y="4302113"/>
                <a:ext cx="347861" cy="343350"/>
              </a:xfrm>
              <a:prstGeom prst="ellipse">
                <a:avLst/>
              </a:prstGeom>
              <a:noFill/>
              <a:ln w="38100" cmpd="dbl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>
                  <a:latin typeface="Arial Narrow" pitchFamily="34" charset="0"/>
                </a:endParaRPr>
              </a:p>
            </p:txBody>
          </p:sp>
          <p:sp>
            <p:nvSpPr>
              <p:cNvPr id="96" name="Text Box 50"/>
              <p:cNvSpPr txBox="1">
                <a:spLocks noChangeArrowheads="1"/>
              </p:cNvSpPr>
              <p:nvPr/>
            </p:nvSpPr>
            <p:spPr bwMode="auto">
              <a:xfrm>
                <a:off x="5809102" y="1930400"/>
                <a:ext cx="152965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fr-FR" b="1" dirty="0">
                    <a:latin typeface="Arial Narrow" pitchFamily="34" charset="0"/>
                  </a:rPr>
                  <a:t>n’ &lt; n  </a:t>
                </a:r>
                <a:r>
                  <a:rPr lang="fr-FR" b="1" dirty="0">
                    <a:latin typeface="Arial Narrow" pitchFamily="34" charset="0"/>
                    <a:sym typeface="Wingdings" pitchFamily="2" charset="2"/>
                  </a:rPr>
                  <a:t>   i’ </a:t>
                </a:r>
                <a:r>
                  <a:rPr lang="fr-FR" b="1" dirty="0" smtClean="0">
                    <a:latin typeface="Arial Narrow" pitchFamily="34" charset="0"/>
                    <a:sym typeface="Wingdings" pitchFamily="2" charset="2"/>
                  </a:rPr>
                  <a:t>&gt; </a:t>
                </a:r>
                <a:r>
                  <a:rPr lang="fr-FR" b="1" dirty="0">
                    <a:latin typeface="Arial Narrow" pitchFamily="34" charset="0"/>
                    <a:sym typeface="Wingdings" pitchFamily="2" charset="2"/>
                  </a:rPr>
                  <a:t>i</a:t>
                </a:r>
                <a:endParaRPr lang="fr-FR" b="1" dirty="0">
                  <a:latin typeface="Arial Narrow" pitchFamily="34" charset="0"/>
                </a:endParaRPr>
              </a:p>
            </p:txBody>
          </p:sp>
          <p:sp>
            <p:nvSpPr>
              <p:cNvPr id="102" name="Text Box 56"/>
              <p:cNvSpPr txBox="1">
                <a:spLocks noChangeArrowheads="1"/>
              </p:cNvSpPr>
              <p:nvPr/>
            </p:nvSpPr>
            <p:spPr bwMode="auto">
              <a:xfrm>
                <a:off x="4815866" y="2028500"/>
                <a:ext cx="339242" cy="3356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fr-FR" dirty="0">
                    <a:latin typeface="Arial Narrow" pitchFamily="34" charset="0"/>
                  </a:rPr>
                  <a:t>b)</a:t>
                </a:r>
              </a:p>
            </p:txBody>
          </p:sp>
          <p:sp>
            <p:nvSpPr>
              <p:cNvPr id="105" name="Text Box 60"/>
              <p:cNvSpPr txBox="1">
                <a:spLocks noChangeArrowheads="1"/>
              </p:cNvSpPr>
              <p:nvPr/>
            </p:nvSpPr>
            <p:spPr bwMode="auto">
              <a:xfrm>
                <a:off x="6060844" y="2907073"/>
                <a:ext cx="228319" cy="335632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fr-FR" b="1">
                    <a:latin typeface="Arial Narrow" pitchFamily="34" charset="0"/>
                  </a:rPr>
                  <a:t>i</a:t>
                </a:r>
              </a:p>
            </p:txBody>
          </p:sp>
        </p:grpSp>
        <p:sp>
          <p:nvSpPr>
            <p:cNvPr id="106" name="Arc 19"/>
            <p:cNvSpPr>
              <a:spLocks/>
            </p:cNvSpPr>
            <p:nvPr/>
          </p:nvSpPr>
          <p:spPr bwMode="auto">
            <a:xfrm flipV="1">
              <a:off x="6496166" y="4290573"/>
              <a:ext cx="292936" cy="14570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latin typeface="Arial Narrow" pitchFamily="34" charset="0"/>
              </a:endParaRPr>
            </a:p>
          </p:txBody>
        </p:sp>
        <p:sp>
          <p:nvSpPr>
            <p:cNvPr id="108" name="Text Box 22"/>
            <p:cNvSpPr txBox="1">
              <a:spLocks noChangeArrowheads="1"/>
            </p:cNvSpPr>
            <p:nvPr/>
          </p:nvSpPr>
          <p:spPr bwMode="auto">
            <a:xfrm>
              <a:off x="6589235" y="4416083"/>
              <a:ext cx="279158" cy="335632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b="1" dirty="0">
                  <a:latin typeface="Arial Narrow" pitchFamily="34" charset="0"/>
                </a:rPr>
                <a:t>i’</a:t>
              </a:r>
            </a:p>
          </p:txBody>
        </p:sp>
      </p:grpSp>
      <p:pic>
        <p:nvPicPr>
          <p:cNvPr id="349188" name="Picture 4" descr="Afficher l'image d'orig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756" y="1935901"/>
            <a:ext cx="4916571" cy="3687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e 8"/>
          <p:cNvGrpSpPr/>
          <p:nvPr/>
        </p:nvGrpSpPr>
        <p:grpSpPr>
          <a:xfrm>
            <a:off x="4885265" y="5191705"/>
            <a:ext cx="3190297" cy="1187765"/>
            <a:chOff x="4885265" y="5191705"/>
            <a:chExt cx="3190297" cy="1187765"/>
          </a:xfrm>
        </p:grpSpPr>
        <p:sp>
          <p:nvSpPr>
            <p:cNvPr id="100" name="Text Box 54"/>
            <p:cNvSpPr txBox="1">
              <a:spLocks noChangeArrowheads="1"/>
            </p:cNvSpPr>
            <p:nvPr/>
          </p:nvSpPr>
          <p:spPr bwMode="auto">
            <a:xfrm>
              <a:off x="4885265" y="5191705"/>
              <a:ext cx="3190297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b="1" dirty="0">
                  <a:solidFill>
                    <a:srgbClr val="FF0000"/>
                  </a:solidFill>
                  <a:latin typeface="Arial Narrow" pitchFamily="34" charset="0"/>
                </a:rPr>
                <a:t>Si </a:t>
              </a:r>
              <a:r>
                <a:rPr lang="fr-FR" b="1" dirty="0" smtClean="0">
                  <a:solidFill>
                    <a:srgbClr val="FF0000"/>
                  </a:solidFill>
                  <a:latin typeface="Arial Narrow" pitchFamily="34" charset="0"/>
                </a:rPr>
                <a:t>i&gt;</a:t>
              </a:r>
              <a:r>
                <a:rPr lang="fr-FR" b="1" dirty="0" err="1">
                  <a:solidFill>
                    <a:srgbClr val="FF0000"/>
                  </a:solidFill>
                  <a:latin typeface="Arial Narrow" pitchFamily="34" charset="0"/>
                  <a:sym typeface="Symbol" pitchFamily="18" charset="2"/>
                </a:rPr>
                <a:t>i</a:t>
              </a:r>
              <a:r>
                <a:rPr lang="fr-FR" b="1" dirty="0" err="1" smtClean="0">
                  <a:solidFill>
                    <a:srgbClr val="FF0000"/>
                  </a:solidFill>
                  <a:latin typeface="Arial Narrow" pitchFamily="34" charset="0"/>
                  <a:sym typeface="Symbol" pitchFamily="18" charset="2"/>
                </a:rPr>
                <a:t>c</a:t>
              </a:r>
              <a:r>
                <a:rPr lang="fr-FR" b="1" dirty="0">
                  <a:solidFill>
                    <a:srgbClr val="FF0000"/>
                  </a:solidFill>
                  <a:latin typeface="Arial Narrow" pitchFamily="34" charset="0"/>
                  <a:sym typeface="Symbol" pitchFamily="18" charset="2"/>
                </a:rPr>
                <a:t>, pas de faisceau réfracté !</a:t>
              </a:r>
            </a:p>
            <a:p>
              <a:pPr marL="285750" indent="-285750">
                <a:buFont typeface="Wingdings"/>
                <a:buChar char="à"/>
              </a:pPr>
              <a:r>
                <a:rPr lang="fr-FR" b="1" dirty="0" smtClean="0">
                  <a:solidFill>
                    <a:srgbClr val="FF0000"/>
                  </a:solidFill>
                  <a:latin typeface="Arial Narrow" pitchFamily="34" charset="0"/>
                  <a:sym typeface="Wingdings" pitchFamily="2" charset="2"/>
                </a:rPr>
                <a:t>Réflexion </a:t>
              </a:r>
              <a:r>
                <a:rPr lang="fr-FR" b="1" dirty="0">
                  <a:solidFill>
                    <a:srgbClr val="FF0000"/>
                  </a:solidFill>
                  <a:latin typeface="Arial Narrow" pitchFamily="34" charset="0"/>
                  <a:sym typeface="Wingdings" pitchFamily="2" charset="2"/>
                </a:rPr>
                <a:t>totale de la </a:t>
              </a:r>
              <a:r>
                <a:rPr lang="fr-FR" b="1" dirty="0" smtClean="0">
                  <a:solidFill>
                    <a:srgbClr val="FF0000"/>
                  </a:solidFill>
                  <a:latin typeface="Arial Narrow" pitchFamily="34" charset="0"/>
                  <a:sym typeface="Wingdings" pitchFamily="2" charset="2"/>
                </a:rPr>
                <a:t>lumière</a:t>
              </a:r>
            </a:p>
            <a:p>
              <a:pPr marL="285750" indent="-285750">
                <a:buFont typeface="Wingdings"/>
                <a:buChar char="à"/>
              </a:pPr>
              <a:r>
                <a:rPr lang="fr-FR" b="1" dirty="0" smtClean="0">
                  <a:solidFill>
                    <a:srgbClr val="FF0000"/>
                  </a:solidFill>
                  <a:latin typeface="Arial Narrow" pitchFamily="34" charset="0"/>
                  <a:sym typeface="Symbol" pitchFamily="18" charset="2"/>
                </a:rPr>
                <a:t>Angle critique :</a:t>
              </a:r>
              <a:endParaRPr lang="fr-FR" b="1" dirty="0">
                <a:solidFill>
                  <a:srgbClr val="FF0000"/>
                </a:solidFill>
                <a:latin typeface="Arial Narrow" pitchFamily="34" charset="0"/>
                <a:sym typeface="Symbol" pitchFamily="18" charset="2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ZoneTexte 7"/>
                <p:cNvSpPr txBox="1"/>
                <p:nvPr/>
              </p:nvSpPr>
              <p:spPr>
                <a:xfrm>
                  <a:off x="6707874" y="5745707"/>
                  <a:ext cx="1227067" cy="63376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fr-FR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sSub>
                              <m:sSubPr>
                                <m:ctrlPr>
                                  <a:rPr lang="fr-F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  <m:sub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sub>
                            </m:sSub>
                          </m:e>
                        </m:func>
                        <m:r>
                          <a:rPr lang="fr-FR" i="1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num>
                          <m:den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oMath>
                    </m:oMathPara>
                  </a14:m>
                  <a:endParaRPr lang="fr-FR" dirty="0">
                    <a:latin typeface="Arial Narrow" pitchFamily="34" charset="0"/>
                  </a:endParaRPr>
                </a:p>
              </p:txBody>
            </p:sp>
          </mc:Choice>
          <mc:Fallback xmlns="">
            <p:sp>
              <p:nvSpPr>
                <p:cNvPr id="8" name="ZoneTexte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07874" y="5745707"/>
                  <a:ext cx="1227067" cy="633763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09" name="ZoneTexte 108"/>
          <p:cNvSpPr txBox="1"/>
          <p:nvPr/>
        </p:nvSpPr>
        <p:spPr>
          <a:xfrm>
            <a:off x="2979892" y="6069358"/>
            <a:ext cx="2430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Exercice personnel (p17)</a:t>
            </a:r>
            <a:endParaRPr lang="fr-FR" b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/>
    </p:bldLst>
  </p:timing>
</p:sld>
</file>

<file path=ppt/theme/theme1.xml><?xml version="1.0" encoding="utf-8"?>
<a:theme xmlns:a="http://schemas.openxmlformats.org/drawingml/2006/main" name="Présentation Holographie">
  <a:themeElements>
    <a:clrScheme name="">
      <a:dk1>
        <a:srgbClr val="1A171B"/>
      </a:dk1>
      <a:lt1>
        <a:srgbClr val="6D5047"/>
      </a:lt1>
      <a:dk2>
        <a:srgbClr val="FFFFFF"/>
      </a:dk2>
      <a:lt2>
        <a:srgbClr val="A80847"/>
      </a:lt2>
      <a:accent1>
        <a:srgbClr val="CC5E2F"/>
      </a:accent1>
      <a:accent2>
        <a:srgbClr val="006290"/>
      </a:accent2>
      <a:accent3>
        <a:srgbClr val="BAB3B1"/>
      </a:accent3>
      <a:accent4>
        <a:srgbClr val="141215"/>
      </a:accent4>
      <a:accent5>
        <a:srgbClr val="E2B6AD"/>
      </a:accent5>
      <a:accent6>
        <a:srgbClr val="005882"/>
      </a:accent6>
      <a:hlink>
        <a:srgbClr val="BBBC1D"/>
      </a:hlink>
      <a:folHlink>
        <a:srgbClr val="8F0055"/>
      </a:folHlink>
    </a:clrScheme>
    <a:fontScheme name="Institut-Telecom_MODELE-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Institut-Telecom_MODELE-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stitut-Telecom_MODELE-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stitut-Telecom_MODELE-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stitut-Telecom_MODELE-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stitut-Telecom_MODELE-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stitut-Telecom_MODELE-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stitut-Telecom_MODELE-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stitut-Telecom_MODELE-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stitut-Telecom_MODELE-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stitut-Telecom_MODELE-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stitut-Telecom_MODELE-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stitut-Telecom_MODELE-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stitut-Telecom_MODELE-1 13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stitut-Telecom_MODELE-1 14">
        <a:dk1>
          <a:srgbClr val="1A171B"/>
        </a:dk1>
        <a:lt1>
          <a:srgbClr val="FFFFFF"/>
        </a:lt1>
        <a:dk2>
          <a:srgbClr val="FFFFFF"/>
        </a:dk2>
        <a:lt2>
          <a:srgbClr val="6A5B5A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141215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stitut-Telecom_MODELE-1 15">
        <a:dk1>
          <a:srgbClr val="1A171B"/>
        </a:dk1>
        <a:lt1>
          <a:srgbClr val="FFFFFF"/>
        </a:lt1>
        <a:dk2>
          <a:srgbClr val="FFFFFF"/>
        </a:dk2>
        <a:lt2>
          <a:srgbClr val="847573"/>
        </a:lt2>
        <a:accent1>
          <a:srgbClr val="6A5B5A"/>
        </a:accent1>
        <a:accent2>
          <a:srgbClr val="333399"/>
        </a:accent2>
        <a:accent3>
          <a:srgbClr val="FFFFFF"/>
        </a:accent3>
        <a:accent4>
          <a:srgbClr val="141215"/>
        </a:accent4>
        <a:accent5>
          <a:srgbClr val="B9B5B5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Institut-Telecom_MODELE-1">
  <a:themeElements>
    <a:clrScheme name="">
      <a:dk1>
        <a:srgbClr val="1A171B"/>
      </a:dk1>
      <a:lt1>
        <a:srgbClr val="6D5047"/>
      </a:lt1>
      <a:dk2>
        <a:srgbClr val="FFFFFF"/>
      </a:dk2>
      <a:lt2>
        <a:srgbClr val="A80847"/>
      </a:lt2>
      <a:accent1>
        <a:srgbClr val="CC5E2F"/>
      </a:accent1>
      <a:accent2>
        <a:srgbClr val="006290"/>
      </a:accent2>
      <a:accent3>
        <a:srgbClr val="BAB3B1"/>
      </a:accent3>
      <a:accent4>
        <a:srgbClr val="141215"/>
      </a:accent4>
      <a:accent5>
        <a:srgbClr val="E2B6AD"/>
      </a:accent5>
      <a:accent6>
        <a:srgbClr val="005882"/>
      </a:accent6>
      <a:hlink>
        <a:srgbClr val="BBBC1D"/>
      </a:hlink>
      <a:folHlink>
        <a:srgbClr val="8F0055"/>
      </a:folHlink>
    </a:clrScheme>
    <a:fontScheme name="1_Institut-Telecom_MODELE-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tailEnd type="arrow"/>
        </a:ln>
      </a:spPr>
      <a:bodyPr/>
      <a:lstStyle/>
      <a:style>
        <a:lnRef idx="1">
          <a:schemeClr val="accent6"/>
        </a:lnRef>
        <a:fillRef idx="0">
          <a:schemeClr val="accent6"/>
        </a:fillRef>
        <a:effectRef idx="0">
          <a:schemeClr val="accent6"/>
        </a:effectRef>
        <a:fontRef idx="minor">
          <a:schemeClr val="tx1"/>
        </a:fontRef>
      </a:style>
    </a:lnDef>
  </a:objectDefaults>
  <a:extraClrSchemeLst>
    <a:extraClrScheme>
      <a:clrScheme name="1_Institut-Telecom_MODELE-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nstitut-Telecom_MODELE-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nstitut-Telecom_MODELE-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nstitut-Telecom_MODELE-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nstitut-Telecom_MODELE-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nstitut-Telecom_MODELE-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nstitut-Telecom_MODELE-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nstitut-Telecom_MODELE-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nstitut-Telecom_MODELE-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nstitut-Telecom_MODELE-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nstitut-Telecom_MODELE-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nstitut-Telecom_MODELE-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nstitut-Telecom_MODELE-1 13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nstitut-Telecom_MODELE-1 14">
        <a:dk1>
          <a:srgbClr val="1A171B"/>
        </a:dk1>
        <a:lt1>
          <a:srgbClr val="FFFFFF"/>
        </a:lt1>
        <a:dk2>
          <a:srgbClr val="FFFFFF"/>
        </a:dk2>
        <a:lt2>
          <a:srgbClr val="6A5B5A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141215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nstitut-Telecom_MODELE-1 15">
        <a:dk1>
          <a:srgbClr val="1A171B"/>
        </a:dk1>
        <a:lt1>
          <a:srgbClr val="FFFFFF"/>
        </a:lt1>
        <a:dk2>
          <a:srgbClr val="FFFFFF"/>
        </a:dk2>
        <a:lt2>
          <a:srgbClr val="847573"/>
        </a:lt2>
        <a:accent1>
          <a:srgbClr val="6A5B5A"/>
        </a:accent1>
        <a:accent2>
          <a:srgbClr val="333399"/>
        </a:accent2>
        <a:accent3>
          <a:srgbClr val="FFFFFF"/>
        </a:accent3>
        <a:accent4>
          <a:srgbClr val="141215"/>
        </a:accent4>
        <a:accent5>
          <a:srgbClr val="B9B5B5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Présentation Holographie</Template>
  <TotalTime>50667</TotalTime>
  <Words>1450</Words>
  <Application>Microsoft Office PowerPoint</Application>
  <PresentationFormat>Affichage à l'écran (4:3)</PresentationFormat>
  <Paragraphs>263</Paragraphs>
  <Slides>21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21</vt:i4>
      </vt:variant>
    </vt:vector>
  </HeadingPairs>
  <TitlesOfParts>
    <vt:vector size="32" baseType="lpstr">
      <vt:lpstr>ＭＳ Ｐゴシック</vt:lpstr>
      <vt:lpstr>Arial</vt:lpstr>
      <vt:lpstr>Arial Narrow</vt:lpstr>
      <vt:lpstr>Cambria Math</vt:lpstr>
      <vt:lpstr>Symbol</vt:lpstr>
      <vt:lpstr>Times</vt:lpstr>
      <vt:lpstr>Times New Roman</vt:lpstr>
      <vt:lpstr>Wingdings</vt:lpstr>
      <vt:lpstr>Wingdings 2</vt:lpstr>
      <vt:lpstr>Présentation Holographie</vt:lpstr>
      <vt:lpstr>1_Institut-Telecom_MODELE-1</vt:lpstr>
      <vt:lpstr>Chapitre 1  COM101 Optique et photonique 1ère année  Prérequis Optique Géométrique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Telecom-Paristech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Chapitre 5  COM101 Optique et photonique 1ère année  HOLOGRAPHIE</dc:title>
  <dc:creator>renaud</dc:creator>
  <cp:lastModifiedBy>Renaud Gabet</cp:lastModifiedBy>
  <cp:revision>118</cp:revision>
  <dcterms:created xsi:type="dcterms:W3CDTF">2011-09-23T08:07:09Z</dcterms:created>
  <dcterms:modified xsi:type="dcterms:W3CDTF">2023-08-20T18:09:55Z</dcterms:modified>
</cp:coreProperties>
</file>